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22"/>
  </p:notesMasterIdLst>
  <p:handoutMasterIdLst>
    <p:handoutMasterId r:id="rId23"/>
  </p:handoutMasterIdLst>
  <p:sldIdLst>
    <p:sldId id="291" r:id="rId3"/>
    <p:sldId id="337" r:id="rId4"/>
    <p:sldId id="320" r:id="rId5"/>
    <p:sldId id="321" r:id="rId6"/>
    <p:sldId id="322" r:id="rId7"/>
    <p:sldId id="328" r:id="rId8"/>
    <p:sldId id="324" r:id="rId9"/>
    <p:sldId id="327" r:id="rId10"/>
    <p:sldId id="329" r:id="rId11"/>
    <p:sldId id="330" r:id="rId12"/>
    <p:sldId id="331" r:id="rId13"/>
    <p:sldId id="332" r:id="rId14"/>
    <p:sldId id="334" r:id="rId15"/>
    <p:sldId id="338" r:id="rId16"/>
    <p:sldId id="336" r:id="rId17"/>
    <p:sldId id="339" r:id="rId18"/>
    <p:sldId id="340" r:id="rId19"/>
    <p:sldId id="341" r:id="rId20"/>
    <p:sldId id="34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2" clrIdx="0">
    <p:extLst>
      <p:ext uri="{19B8F6BF-5375-455C-9EA6-DF929625EA0E}">
        <p15:presenceInfo xmlns:p15="http://schemas.microsoft.com/office/powerpoint/2012/main" userId="V.Savkovi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5050"/>
    <a:srgbClr val="FFFF99"/>
    <a:srgbClr val="D43414"/>
    <a:srgbClr val="EAEAEA"/>
    <a:srgbClr val="CC0000"/>
    <a:srgbClr val="800000"/>
    <a:srgbClr val="FF9900"/>
    <a:srgbClr val="EDBE13"/>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36" autoAdjust="0"/>
    <p:restoredTop sz="95274" autoAdjust="0"/>
  </p:normalViewPr>
  <p:slideViewPr>
    <p:cSldViewPr>
      <p:cViewPr varScale="1">
        <p:scale>
          <a:sx n="87" d="100"/>
          <a:sy n="87" d="100"/>
        </p:scale>
        <p:origin x="590" y="67"/>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14T22:42:10.201" idx="1">
    <p:pos x="7528" y="4020"/>
    <p:text>Sud je stao na stanovištu da sloboda pružanja usluga uključuje i slobodu građana EU  da u svojstvu turista - primalaca usluge  pođu u drugu zemlju članicu i tamo dobiju uslugu bez ikakvih prepreka (restrikcija).</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1-14T23:17:47.416" idx="2">
    <p:pos x="6261" y="1884"/>
    <p:text>Belgijski zakon je obavezivao na to  da alkoholna pića sa oznakom porijekla imaju i certifikat o porijeklu kako bi mogla biti predmet prodaje na malo (retail) u Belgiji. Direktni uvoznici engleskog viskija to su mogli dobiti mnogo jednostavnije nego lica koja su uvoz viskija vršila iz Francuske, koja takav zahtjev inače nema. Sud pravde je stao na stanovište da je pribavljanje certifikata o porijeklu za robu koja je već u slobodnoj prodaji u Francuskoj znatno teže, tj. da otežava slobodu kretanja robe, te da  je zakon koji takvu obavezu nameće mjera koju treba ukinuti.</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73" y="3573016"/>
            <a:ext cx="12188825" cy="2376264"/>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3600" dirty="0"/>
              <a:t/>
            </a:r>
            <a:br>
              <a:rPr lang="en-GB"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4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Pravo unutrašnjeg tržišta EVROPSE UNIJE</a:t>
            </a:r>
            <a:r>
              <a:rPr lang="sr-Latn-ME" sz="36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r>
            <a:br>
              <a:rPr lang="sr-Latn-ME" sz="36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en-GB" sz="3600" dirty="0">
                <a:ln>
                  <a:solidFill>
                    <a:srgbClr val="EAEAEA"/>
                  </a:solidFill>
                </a:ln>
                <a:effectLst>
                  <a:outerShdw blurRad="38100" dist="38100" dir="2700000" algn="tl">
                    <a:srgbClr val="000000">
                      <a:alpha val="43137"/>
                    </a:srgbClr>
                  </a:outerShdw>
                </a:effectLst>
                <a:latin typeface="Lucida Fax" panose="02060602050505020204" pitchFamily="18" charset="0"/>
              </a:rPr>
              <a:t/>
            </a:r>
            <a:br>
              <a:rPr lang="en-GB" sz="3600" dirty="0">
                <a:ln>
                  <a:solidFill>
                    <a:srgbClr val="EAEAEA"/>
                  </a:solidFill>
                </a:ln>
                <a:effectLst>
                  <a:outerShdw blurRad="38100" dist="38100" dir="2700000" algn="tl">
                    <a:srgbClr val="000000">
                      <a:alpha val="43137"/>
                    </a:srgbClr>
                  </a:outerShdw>
                </a:effectLst>
                <a:latin typeface="Lucida Fax" panose="02060602050505020204" pitchFamily="18" charset="0"/>
              </a:rPr>
            </a:br>
            <a:r>
              <a:rPr lang="en-GB" sz="4000" dirty="0">
                <a:ln>
                  <a:solidFill>
                    <a:srgbClr val="EAEAEA"/>
                  </a:solidFill>
                </a:ln>
                <a:latin typeface="Lucida Fax" panose="02060602050505020204" pitchFamily="18" charset="0"/>
              </a:rPr>
              <a:t> </a:t>
            </a:r>
            <a:r>
              <a:rPr lang="sr-Latn-ME" sz="4400" dirty="0">
                <a:ln>
                  <a:solidFill>
                    <a:srgbClr val="EAEAEA"/>
                  </a:solidFill>
                </a:ln>
                <a:latin typeface="Lucida Fax" panose="02060602050505020204" pitchFamily="18" charset="0"/>
              </a:rPr>
              <a:t/>
            </a:r>
            <a:br>
              <a:rPr lang="sr-Latn-ME" sz="4400" dirty="0">
                <a:ln>
                  <a:solidFill>
                    <a:srgbClr val="EAEAEA"/>
                  </a:solidFill>
                </a:ln>
                <a:latin typeface="Lucida Fax" panose="02060602050505020204" pitchFamily="18" charset="0"/>
              </a:rPr>
            </a:br>
            <a:r>
              <a:rPr lang="sr-Latn-ME" sz="3600" dirty="0">
                <a:ln>
                  <a:solidFill>
                    <a:srgbClr val="EAEAEA"/>
                  </a:solidFill>
                </a:ln>
                <a:latin typeface="Lucida Fax" panose="02060602050505020204" pitchFamily="18" charset="0"/>
              </a:rPr>
              <a:t>Osnovne slobodE </a:t>
            </a:r>
            <a:r>
              <a:rPr lang="sr-Latn-ME" sz="3600">
                <a:ln>
                  <a:solidFill>
                    <a:srgbClr val="EAEAEA"/>
                  </a:solidFill>
                </a:ln>
                <a:latin typeface="Lucida Fax" panose="02060602050505020204" pitchFamily="18" charset="0"/>
              </a:rPr>
              <a:t>unutrašnjeg tržišta</a:t>
            </a:r>
            <a:r>
              <a:rPr lang="sr-Latn-ME" sz="3200">
                <a:ln>
                  <a:solidFill>
                    <a:srgbClr val="EAEAEA"/>
                  </a:solidFill>
                </a:ln>
                <a:latin typeface="Lucida Fax" panose="02060602050505020204" pitchFamily="18" charset="0"/>
              </a:rPr>
              <a:t/>
            </a:r>
            <a:br>
              <a:rPr lang="sr-Latn-ME" sz="3200">
                <a:ln>
                  <a:solidFill>
                    <a:srgbClr val="EAEAEA"/>
                  </a:solidFill>
                </a:ln>
                <a:latin typeface="Lucida Fax" panose="02060602050505020204" pitchFamily="18" charset="0"/>
              </a:rPr>
            </a:br>
            <a:r>
              <a:rPr lang="sr-Latn-ME" sz="3200">
                <a:ln>
                  <a:solidFill>
                    <a:srgbClr val="EAEAEA"/>
                  </a:solidFill>
                </a:ln>
                <a:latin typeface="Lucida Fax" panose="02060602050505020204" pitchFamily="18" charset="0"/>
              </a:rPr>
              <a:t>- </a:t>
            </a:r>
            <a:r>
              <a:rPr lang="sr-Latn-ME" sz="2900"/>
              <a:t>opšta </a:t>
            </a:r>
            <a:r>
              <a:rPr lang="sr-Latn-ME" sz="2900" dirty="0"/>
              <a:t>pitanja i zajedničke </a:t>
            </a:r>
            <a:r>
              <a:rPr lang="sr-Latn-ME" sz="2900"/>
              <a:t>karakteristike - </a:t>
            </a:r>
            <a:r>
              <a:rPr lang="sr-Latn-ME" sz="2900" dirty="0"/>
              <a:t/>
            </a:r>
            <a:br>
              <a:rPr lang="sr-Latn-ME" sz="2900" dirty="0"/>
            </a:br>
            <a:r>
              <a:rPr kumimoji="0" lang="sr-Latn-ME" sz="1400" b="0" i="0" u="none" strike="noStrike" kern="1200" cap="all" spc="0" normalizeH="0" baseline="0" noProof="0" dirty="0">
                <a:ln>
                  <a:noFill/>
                </a:ln>
                <a:solidFill>
                  <a:prstClr val="white"/>
                </a:solidFill>
                <a:effectLst/>
                <a:uLnTx/>
                <a:uFillTx/>
                <a:latin typeface="Bookman Old Style" panose="02050604050505020204"/>
                <a:ea typeface="+mj-ea"/>
                <a:cs typeface="+mj-cs"/>
              </a:rPr>
              <a:t>(Osnov prezentacije: udžbenička literatura iz informacione liste)</a:t>
            </a:r>
            <a:r>
              <a:rPr lang="en-GB" sz="2900" dirty="0"/>
              <a:t/>
            </a:r>
            <a:br>
              <a:rPr lang="en-GB" sz="2900" dirty="0"/>
            </a:br>
            <a:r>
              <a:rPr lang="en-US" sz="2900" dirty="0"/>
              <a:t/>
            </a:r>
            <a:br>
              <a:rPr lang="en-US" sz="2900" dirty="0"/>
            </a:br>
            <a:r>
              <a:rPr lang="en-US" sz="2900" dirty="0"/>
              <a:t/>
            </a:r>
            <a:br>
              <a:rPr lang="en-US" sz="2900" dirty="0"/>
            </a:br>
            <a:endParaRPr lang="en-US" sz="2900" dirty="0"/>
          </a:p>
        </p:txBody>
      </p:sp>
      <p:sp>
        <p:nvSpPr>
          <p:cNvPr id="3" name="Subtitle 2"/>
          <p:cNvSpPr>
            <a:spLocks noGrp="1"/>
          </p:cNvSpPr>
          <p:nvPr>
            <p:ph type="subTitle" idx="1"/>
          </p:nvPr>
        </p:nvSpPr>
        <p:spPr>
          <a:xfrm>
            <a:off x="47328" y="4797152"/>
            <a:ext cx="12124925" cy="2060848"/>
          </a:xfrm>
        </p:spPr>
        <p:txBody>
          <a:bodyPr>
            <a:normAutofit/>
          </a:bodyPr>
          <a:lstStyle/>
          <a:p>
            <a:endParaRPr lang="sr-Latn-ME" sz="3200" b="1" dirty="0">
              <a:solidFill>
                <a:srgbClr val="FFC000"/>
              </a:solidFill>
              <a:latin typeface="Georgia" pitchFamily="18" charset="0"/>
            </a:endParaRPr>
          </a:p>
          <a:p>
            <a:r>
              <a:rPr lang="sr-Latn-ME"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a:t>
            </a:r>
            <a:r>
              <a:rPr lang="en-US"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Vladimir </a:t>
            </a:r>
            <a:r>
              <a:rPr lang="en-US" sz="2800" b="1" dirty="0" err="1">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Savkovi</a:t>
            </a:r>
            <a:r>
              <a:rPr lang="sr-Latn-ME" sz="2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920536" y="0"/>
            <a:ext cx="1323724" cy="1082180"/>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267192"/>
            <a:ext cx="1948056" cy="786715"/>
          </a:xfrm>
          <a:prstGeom prst="rect">
            <a:avLst/>
          </a:prstGeom>
        </p:spPr>
      </p:pic>
    </p:spTree>
    <p:extLst>
      <p:ext uri="{BB962C8B-B14F-4D97-AF65-F5344CB8AC3E}">
        <p14:creationId xmlns:p14="http://schemas.microsoft.com/office/powerpoint/2010/main" val="7859576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latin typeface="Lucida Fax" panose="02060602050505020204" pitchFamily="18" charset="0"/>
              </a:rPr>
              <a:t>- PODRUČJE PRIMJENE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2300" b="1" u="sng" dirty="0">
                <a:solidFill>
                  <a:srgbClr val="FFCC66"/>
                </a:solidFill>
                <a:effectLst/>
                <a:latin typeface="Lucida Bright" panose="02040602050505020304" pitchFamily="18" charset="0"/>
              </a:rPr>
              <a:t>PODRUČJE PRIMJENE </a:t>
            </a:r>
            <a:r>
              <a:rPr lang="sr-Latn-ME" sz="2300" b="1" i="1" u="sng" dirty="0">
                <a:solidFill>
                  <a:srgbClr val="FFCC66"/>
                </a:solidFill>
                <a:effectLst/>
                <a:latin typeface="Lucida Bright" panose="02040602050505020304" pitchFamily="18" charset="0"/>
              </a:rPr>
              <a:t>RATIONE TERITORII </a:t>
            </a:r>
            <a:r>
              <a:rPr lang="sr-Latn-ME" sz="2300" b="1" u="sng" dirty="0">
                <a:effectLst/>
                <a:latin typeface="Lucida Bright" panose="02040602050505020304" pitchFamily="18" charset="0"/>
              </a:rPr>
              <a:t>(teritorijalni domen primjene)</a:t>
            </a:r>
            <a:endParaRPr lang="sr-Latn-ME" sz="2300" b="1" i="1" u="sng" dirty="0">
              <a:effectLst/>
              <a:latin typeface="Lucida Bright" panose="02040602050505020304" pitchFamily="18" charset="0"/>
            </a:endParaRPr>
          </a:p>
          <a:p>
            <a:pPr algn="just">
              <a:lnSpc>
                <a:spcPct val="100000"/>
              </a:lnSpc>
            </a:pPr>
            <a:r>
              <a:rPr lang="sr-Latn-ME" sz="2100" b="1" u="sng" dirty="0">
                <a:solidFill>
                  <a:srgbClr val="FF5050"/>
                </a:solidFill>
                <a:effectLst/>
                <a:latin typeface="Lucida Bright" panose="02040602050505020304" pitchFamily="18" charset="0"/>
              </a:rPr>
              <a:t>Bliska veza sa teritorijom unije</a:t>
            </a:r>
          </a:p>
          <a:p>
            <a:pPr algn="just">
              <a:lnSpc>
                <a:spcPct val="100000"/>
              </a:lnSpc>
            </a:pPr>
            <a:r>
              <a:rPr lang="sr-Latn-ME" b="1" dirty="0">
                <a:effectLst/>
                <a:latin typeface="Lucida Bright" panose="02040602050505020304" pitchFamily="18" charset="0"/>
              </a:rPr>
              <a:t>Osnovne slobode se primjenjuju na teritoriji država članica EU, uključujući i dio francuskih, a sa izuzetkom ostalih prekomorskih teritorija (na koje se primjenjuju posebni propisi)</a:t>
            </a:r>
          </a:p>
          <a:p>
            <a:pPr algn="just">
              <a:lnSpc>
                <a:spcPct val="100000"/>
              </a:lnSpc>
            </a:pPr>
            <a:r>
              <a:rPr lang="sr-Latn-ME" b="1" dirty="0">
                <a:effectLst/>
                <a:latin typeface="Lucida Bright" panose="02040602050505020304" pitchFamily="18" charset="0"/>
              </a:rPr>
              <a:t>Pravilo je da osnivački ugovori (UEU i UFEU) važe „za“ države članice, a ne „u“ državama članicama. Drugim riječima, da bi se konkretno činjenično stanje moglo podvesti pod odredbe UFEU o osnovnim slobodoma unutrašnjeg tržišta, dovoljno je da se na isto primjenjuju propisi država članica („princip dovoljno bliske veze sa teritorjom EU“ – Sud pravde). Nije neophodno da se činjenično stanje u cjelini veže za teritoriju države članice.</a:t>
            </a:r>
          </a:p>
          <a:p>
            <a:pPr algn="just">
              <a:lnSpc>
                <a:spcPct val="100000"/>
              </a:lnSpc>
            </a:pPr>
            <a:r>
              <a:rPr lang="sr-Latn-ME" b="1" dirty="0">
                <a:effectLst/>
                <a:latin typeface="Lucida Bright" panose="02040602050505020304" pitchFamily="18" charset="0"/>
              </a:rPr>
              <a:t>Sloboda kretanja kapitala (i platnog prometa) primjenjuje se i na promet s trećim državama. </a:t>
            </a:r>
          </a:p>
          <a:p>
            <a:pPr algn="just">
              <a:lnSpc>
                <a:spcPct val="100000"/>
              </a:lnSpc>
            </a:pPr>
            <a:endParaRPr lang="sr-Latn-ME"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136560" y="0"/>
            <a:ext cx="1053854" cy="84989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79719596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latin typeface="Lucida Fax" panose="02060602050505020204" pitchFamily="18" charset="0"/>
              </a:rPr>
              <a:t>- PODRUČJE PRIMJENE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2300" b="1" u="sng" dirty="0">
                <a:solidFill>
                  <a:srgbClr val="FFCC66"/>
                </a:solidFill>
                <a:effectLst/>
                <a:latin typeface="Lucida Bright" panose="02040602050505020304" pitchFamily="18" charset="0"/>
              </a:rPr>
              <a:t>PODRUČJE PRIMJENE </a:t>
            </a:r>
            <a:r>
              <a:rPr lang="sr-Latn-ME" sz="2300" b="1" i="1" u="sng" dirty="0">
                <a:solidFill>
                  <a:srgbClr val="FFCC66"/>
                </a:solidFill>
                <a:effectLst/>
                <a:latin typeface="Lucida Bright" panose="02040602050505020304" pitchFamily="18" charset="0"/>
              </a:rPr>
              <a:t>RATIONE TERITORII </a:t>
            </a:r>
            <a:r>
              <a:rPr lang="sr-Latn-ME" sz="2300" b="1" u="sng" dirty="0">
                <a:effectLst/>
                <a:latin typeface="Lucida Bright" panose="02040602050505020304" pitchFamily="18" charset="0"/>
              </a:rPr>
              <a:t>(teritorijalni domen primjene)</a:t>
            </a:r>
            <a:endParaRPr lang="sr-Latn-ME" sz="2300" b="1" i="1" u="sng" dirty="0">
              <a:effectLst/>
              <a:latin typeface="Lucida Bright" panose="02040602050505020304" pitchFamily="18" charset="0"/>
            </a:endParaRPr>
          </a:p>
          <a:p>
            <a:pPr algn="just">
              <a:lnSpc>
                <a:spcPct val="100000"/>
              </a:lnSpc>
            </a:pPr>
            <a:r>
              <a:rPr lang="sr-Latn-ME" sz="2100" b="1" u="sng" dirty="0">
                <a:solidFill>
                  <a:srgbClr val="FF5050"/>
                </a:solidFill>
                <a:effectLst/>
                <a:latin typeface="Lucida Bright" panose="02040602050505020304" pitchFamily="18" charset="0"/>
              </a:rPr>
              <a:t>Prekogranični element</a:t>
            </a:r>
          </a:p>
          <a:p>
            <a:pPr algn="just">
              <a:lnSpc>
                <a:spcPct val="100000"/>
              </a:lnSpc>
            </a:pPr>
            <a:r>
              <a:rPr lang="sr-Latn-ME" b="1" dirty="0">
                <a:effectLst/>
                <a:latin typeface="Lucida Bright" panose="02040602050505020304" pitchFamily="18" charset="0"/>
              </a:rPr>
              <a:t>Pored dovoljno bliske veze sa teritorijom EU, uslov za primjenu odredaba UFEU o osnovnim slobodama UT na konkretno činjenično stanje jeste da je kod istog prisutan </a:t>
            </a:r>
            <a:r>
              <a:rPr lang="sr-Latn-ME" b="1" dirty="0">
                <a:solidFill>
                  <a:srgbClr val="FFCC66"/>
                </a:solidFill>
                <a:effectLst/>
                <a:latin typeface="Lucida Bright" panose="02040602050505020304" pitchFamily="18" charset="0"/>
              </a:rPr>
              <a:t>prekogranični element</a:t>
            </a:r>
            <a:r>
              <a:rPr lang="sr-Latn-ME" b="1" dirty="0">
                <a:effectLst/>
                <a:latin typeface="Lucida Bright" panose="02040602050505020304" pitchFamily="18" charset="0"/>
              </a:rPr>
              <a:t>, tj. da se veže za dvije ili više država članica (e. g. prekogranično pružanje usluga, prelazak robe preko granice, sticanje kapital učešća u drugoj državi članici. Dakle, osnovne slobode se ne odnose na isključivo „domaće slučajeve“. </a:t>
            </a:r>
          </a:p>
          <a:p>
            <a:pPr algn="just">
              <a:lnSpc>
                <a:spcPct val="100000"/>
              </a:lnSpc>
            </a:pPr>
            <a:r>
              <a:rPr lang="sr-Latn-ME" b="1" dirty="0">
                <a:effectLst/>
                <a:latin typeface="Lucida Bright" panose="02040602050505020304" pitchFamily="18" charset="0"/>
              </a:rPr>
              <a:t>Navedeni standard, u praksi, može dovesti do paradoksalne diskriminacije domaćih državljana, na koje se, unutar njihove države članice, ne bi primjenjivale odredbe UFEU o osnovnim slobodama (e.g. priznanje prof. kvalifikacija za obavljanje neke profesije u državi prijema licima iz drugih država članica, gdje su standardi niži...)</a:t>
            </a:r>
          </a:p>
          <a:p>
            <a:pPr algn="just">
              <a:lnSpc>
                <a:spcPct val="100000"/>
              </a:lnSpc>
            </a:pPr>
            <a:r>
              <a:rPr lang="sr-Latn-ME" b="1" dirty="0">
                <a:effectLst/>
                <a:latin typeface="Lucida Bright" panose="02040602050505020304" pitchFamily="18" charset="0"/>
              </a:rPr>
              <a:t>Na drugoj strani, domaći državljani mogli bi postaviti pitanje sopstvene diskriminacije u datom i sličnim kontekstima, te pozvati se na univerzalno ustavno načelo zabrane diskriminacije…</a:t>
            </a:r>
          </a:p>
          <a:p>
            <a:pPr algn="just">
              <a:lnSpc>
                <a:spcPct val="100000"/>
              </a:lnSpc>
            </a:pPr>
            <a:endParaRPr lang="sr-Latn-ME"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64008"/>
            <a:ext cx="1341886" cy="87782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234012259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latin typeface="Lucida Fax" panose="02060602050505020204" pitchFamily="18" charset="0"/>
              </a:rPr>
              <a:t>- PODRUČJE PRIMJENE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2060848"/>
            <a:ext cx="11989332" cy="4797152"/>
          </a:xfrm>
        </p:spPr>
        <p:txBody>
          <a:bodyPr>
            <a:noAutofit/>
          </a:bodyPr>
          <a:lstStyle/>
          <a:p>
            <a:pPr marL="0" indent="0" algn="just">
              <a:lnSpc>
                <a:spcPct val="100000"/>
              </a:lnSpc>
              <a:buNone/>
            </a:pPr>
            <a:r>
              <a:rPr lang="sr-Latn-ME" sz="2300" b="1" u="sng" dirty="0">
                <a:solidFill>
                  <a:srgbClr val="FFCC66"/>
                </a:solidFill>
                <a:effectLst/>
                <a:latin typeface="Lucida Bright" panose="02040602050505020304" pitchFamily="18" charset="0"/>
              </a:rPr>
              <a:t>PODRUČJE PRIMJENE </a:t>
            </a:r>
            <a:r>
              <a:rPr lang="sr-Latn-ME" sz="2300" b="1" i="1" u="sng" dirty="0">
                <a:solidFill>
                  <a:srgbClr val="FFCC66"/>
                </a:solidFill>
                <a:effectLst/>
                <a:latin typeface="Lucida Bright" panose="02040602050505020304" pitchFamily="18" charset="0"/>
              </a:rPr>
              <a:t>RATIONE TEMPORIS </a:t>
            </a:r>
            <a:r>
              <a:rPr lang="sr-Latn-ME" sz="2300" b="1" u="sng" dirty="0">
                <a:solidFill>
                  <a:srgbClr val="FFCC66"/>
                </a:solidFill>
                <a:effectLst/>
                <a:latin typeface="Lucida Bright" panose="02040602050505020304" pitchFamily="18" charset="0"/>
              </a:rPr>
              <a:t>(vremensko važenje</a:t>
            </a:r>
            <a:r>
              <a:rPr lang="sr-Latn-ME" sz="2300" b="1" u="sng" dirty="0">
                <a:effectLst/>
                <a:latin typeface="Lucida Bright" panose="02040602050505020304" pitchFamily="18" charset="0"/>
              </a:rPr>
              <a:t>)</a:t>
            </a:r>
            <a:endParaRPr lang="sr-Latn-ME" sz="2300" b="1" i="1" u="sng" dirty="0">
              <a:effectLst/>
              <a:latin typeface="Lucida Bright" panose="02040602050505020304" pitchFamily="18" charset="0"/>
            </a:endParaRPr>
          </a:p>
          <a:p>
            <a:pPr algn="just">
              <a:lnSpc>
                <a:spcPct val="100000"/>
              </a:lnSpc>
            </a:pPr>
            <a:r>
              <a:rPr lang="sr-Latn-ME" sz="2100" b="1" dirty="0">
                <a:effectLst/>
                <a:latin typeface="Lucida Bright" panose="02040602050505020304" pitchFamily="18" charset="0"/>
              </a:rPr>
              <a:t>Pitanje vremenskog važenja odredaba UFEU o osnovnim slobodama unutrašnjeg tržišta je uglavnom irelevantno, budući da se te odredbe primjenjuju</a:t>
            </a:r>
            <a:r>
              <a:rPr lang="sr-Latn-ME" sz="2100" b="1" dirty="0">
                <a:solidFill>
                  <a:srgbClr val="FF5050"/>
                </a:solidFill>
                <a:effectLst/>
                <a:latin typeface="Lucida Bright" panose="02040602050505020304" pitchFamily="18" charset="0"/>
              </a:rPr>
              <a:t> na neodređeno vrijeme</a:t>
            </a:r>
            <a:r>
              <a:rPr lang="sr-Latn-ME" sz="2100" b="1" dirty="0">
                <a:effectLst/>
                <a:latin typeface="Lucida Bright" panose="02040602050505020304" pitchFamily="18" charset="0"/>
              </a:rPr>
              <a:t>, kao uostalom i osnivački ugovori u cjelini. </a:t>
            </a:r>
          </a:p>
          <a:p>
            <a:pPr algn="just">
              <a:lnSpc>
                <a:spcPct val="100000"/>
              </a:lnSpc>
            </a:pPr>
            <a:r>
              <a:rPr lang="sr-Latn-ME" sz="2100" b="1" dirty="0">
                <a:effectLst/>
                <a:latin typeface="Lucida Bright" panose="02040602050505020304" pitchFamily="18" charset="0"/>
              </a:rPr>
              <a:t>Izuzetak mogu biti nove države članice, koje ugovorima o pristupanju mogu zahtijevati prelazno razdoblje do potpunog uključivanja sopstvenog u unutrašnje tržište Evropske unije. </a:t>
            </a:r>
          </a:p>
          <a:p>
            <a:pPr algn="just">
              <a:lnSpc>
                <a:spcPct val="100000"/>
              </a:lnSpc>
            </a:pPr>
            <a:r>
              <a:rPr lang="sr-Latn-ME" sz="2100" b="1" dirty="0">
                <a:effectLst/>
                <a:latin typeface="Lucida Bright" panose="02040602050505020304" pitchFamily="18" charset="0"/>
              </a:rPr>
              <a:t>Češći su, međutim, izuzeci kod kojih prelazna razdoblja novim državama članicama nameću pojedine starije države članice, kako bi pripremile sopstvenu ekonomiju na, primjera radi, priliv radne snage iz novih država članica u kojima su prosječne zarade znatno niže (e.g. Austrija – Hrvatska, gdje Austrija „ispregovarala“ maksimalni – sedmogodišnji prelazni period u  kojem za hrvatske državljane nije otvoreno austrijsko tržište radne snage)</a:t>
            </a: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2354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2382725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solidFill>
                  <a:srgbClr val="FFCC66"/>
                </a:solidFill>
                <a:latin typeface="Lucida Fax" panose="02060602050505020204" pitchFamily="18" charset="0"/>
              </a:rPr>
              <a:t>- MEĐUSOBNI ODNOS OSNOVNIH SLOBODA-</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2060848"/>
            <a:ext cx="11989332" cy="4797152"/>
          </a:xfrm>
        </p:spPr>
        <p:txBody>
          <a:bodyPr>
            <a:noAutofit/>
          </a:bodyPr>
          <a:lstStyle/>
          <a:p>
            <a:pPr marL="0" indent="0" algn="just">
              <a:lnSpc>
                <a:spcPct val="100000"/>
              </a:lnSpc>
              <a:buNone/>
            </a:pPr>
            <a:r>
              <a:rPr lang="sr-Latn-ME" b="1" dirty="0">
                <a:solidFill>
                  <a:srgbClr val="FF5050"/>
                </a:solidFill>
                <a:effectLst/>
                <a:latin typeface="Lucida Bright" panose="02040602050505020304" pitchFamily="18" charset="0"/>
              </a:rPr>
              <a:t>PROBLEM KONKURENCIJE PROPISA </a:t>
            </a:r>
            <a:r>
              <a:rPr lang="sr-Latn-ME" b="1" dirty="0">
                <a:effectLst/>
                <a:latin typeface="Lucida Bright" panose="02040602050505020304" pitchFamily="18" charset="0"/>
              </a:rPr>
              <a:t>– </a:t>
            </a:r>
            <a:r>
              <a:rPr lang="sr-Latn-ME" b="1" dirty="0">
                <a:solidFill>
                  <a:srgbClr val="FF5050"/>
                </a:solidFill>
                <a:effectLst/>
                <a:latin typeface="Lucida Bright" panose="02040602050505020304" pitchFamily="18" charset="0"/>
              </a:rPr>
              <a:t>kada analizirano činjenično stanje potpada pod domen primjene dvije ili čak više, a ne samo jedne osnovne slobode unutrašnjeg tržišta. </a:t>
            </a:r>
          </a:p>
          <a:p>
            <a:pPr marL="0" indent="0" algn="just">
              <a:lnSpc>
                <a:spcPct val="100000"/>
              </a:lnSpc>
              <a:buNone/>
            </a:pPr>
            <a:r>
              <a:rPr lang="sr-Latn-ME" b="1" u="sng" dirty="0">
                <a:effectLst/>
                <a:latin typeface="Lucida Bright" panose="02040602050505020304" pitchFamily="18" charset="0"/>
              </a:rPr>
              <a:t>Primjer 1</a:t>
            </a:r>
            <a:r>
              <a:rPr lang="sr-Latn-ME" b="1" dirty="0">
                <a:effectLst/>
                <a:latin typeface="Lucida Bright" panose="02040602050505020304" pitchFamily="18" charset="0"/>
              </a:rPr>
              <a:t>: Pružanje (prekograničnih) usluga preko matičnog preduzeća u državi prijema u kojoj matično društvo već ima poslovnicu (kod nas, „dio stranog društva“). (</a:t>
            </a:r>
            <a:r>
              <a:rPr lang="sr-Latn-ME" b="1" dirty="0">
                <a:solidFill>
                  <a:srgbClr val="FF5050"/>
                </a:solidFill>
                <a:effectLst/>
                <a:latin typeface="Lucida Bright" panose="02040602050505020304" pitchFamily="18" charset="0"/>
              </a:rPr>
              <a:t>?</a:t>
            </a:r>
            <a:r>
              <a:rPr lang="sr-Latn-ME" b="1" dirty="0">
                <a:effectLst/>
                <a:latin typeface="Lucida Bright" panose="02040602050505020304" pitchFamily="18" charset="0"/>
              </a:rPr>
              <a:t>)</a:t>
            </a:r>
          </a:p>
          <a:p>
            <a:pPr marL="0" indent="0" algn="just">
              <a:lnSpc>
                <a:spcPct val="100000"/>
              </a:lnSpc>
              <a:buNone/>
            </a:pPr>
            <a:r>
              <a:rPr lang="sr-Latn-ME" b="1" u="sng" dirty="0">
                <a:effectLst/>
                <a:latin typeface="Lucida Bright" panose="02040602050505020304" pitchFamily="18" charset="0"/>
              </a:rPr>
              <a:t>Primjer 2</a:t>
            </a:r>
            <a:r>
              <a:rPr lang="sr-Latn-ME" b="1" dirty="0">
                <a:effectLst/>
                <a:latin typeface="Lucida Bright" panose="02040602050505020304" pitchFamily="18" charset="0"/>
              </a:rPr>
              <a:t>: „Zlatne akcije“ – specijalno pravo veta države na kupovinu većinskog udjela u već privatizovanom društvu (</a:t>
            </a:r>
            <a:r>
              <a:rPr lang="sr-Latn-ME" b="1" dirty="0">
                <a:solidFill>
                  <a:srgbClr val="FF5050"/>
                </a:solidFill>
                <a:effectLst/>
                <a:latin typeface="Lucida Bright" panose="02040602050505020304" pitchFamily="18" charset="0"/>
              </a:rPr>
              <a:t>?</a:t>
            </a:r>
            <a:r>
              <a:rPr lang="sr-Latn-ME" b="1" dirty="0">
                <a:effectLst/>
                <a:latin typeface="Lucida Bright" panose="02040602050505020304" pitchFamily="18" charset="0"/>
              </a:rPr>
              <a:t>) </a:t>
            </a:r>
          </a:p>
          <a:p>
            <a:pPr marL="0" indent="0" algn="just">
              <a:lnSpc>
                <a:spcPct val="100000"/>
              </a:lnSpc>
              <a:buNone/>
            </a:pPr>
            <a:r>
              <a:rPr lang="sr-Latn-ME" b="1" dirty="0">
                <a:effectLst/>
                <a:latin typeface="Lucida Bright" panose="02040602050505020304" pitchFamily="18" charset="0"/>
              </a:rPr>
              <a:t>U takvim slučajevima, analiziraju se svi elementi činjeničnog odnosa, tj. činjeničnog stanja osnovom kojih se isto podvodi taj pod odredbe UFEU o osnovnim slobodama. Nakon toga, činjenično stanje se podvodi pod odredbe osnovne slobode UT sa kojima postoji </a:t>
            </a:r>
            <a:r>
              <a:rPr lang="sr-Latn-ME" b="1" dirty="0">
                <a:solidFill>
                  <a:srgbClr val="FFFF99"/>
                </a:solidFill>
                <a:effectLst/>
                <a:latin typeface="Lucida Bright" panose="02040602050505020304" pitchFamily="18" charset="0"/>
              </a:rPr>
              <a:t>bitno bliskija veza (</a:t>
            </a:r>
            <a:r>
              <a:rPr lang="sr-Latn-ME" b="1" u="sng" dirty="0">
                <a:solidFill>
                  <a:srgbClr val="FFFF99"/>
                </a:solidFill>
                <a:effectLst/>
                <a:latin typeface="Lucida Bright" panose="02040602050505020304" pitchFamily="18" charset="0"/>
              </a:rPr>
              <a:t>karakteristični element</a:t>
            </a:r>
            <a:r>
              <a:rPr lang="sr-Latn-ME" b="1" dirty="0">
                <a:solidFill>
                  <a:srgbClr val="FFFF99"/>
                </a:solidFill>
                <a:effectLst/>
                <a:latin typeface="Lucida Bright" panose="02040602050505020304" pitchFamily="18" charset="0"/>
              </a:rPr>
              <a:t>)</a:t>
            </a:r>
            <a:r>
              <a:rPr lang="sr-Latn-ME" b="1" dirty="0">
                <a:effectLst/>
                <a:latin typeface="Lucida Bright" panose="02040602050505020304" pitchFamily="18" charset="0"/>
              </a:rPr>
              <a:t>, ukoliko je to moguće. </a:t>
            </a:r>
          </a:p>
          <a:p>
            <a:pPr marL="0" indent="0" algn="just">
              <a:lnSpc>
                <a:spcPct val="100000"/>
              </a:lnSpc>
              <a:buNone/>
            </a:pPr>
            <a:r>
              <a:rPr lang="sr-Latn-ME" b="1" dirty="0">
                <a:effectLst/>
                <a:latin typeface="Lucida Bright" panose="02040602050505020304" pitchFamily="18" charset="0"/>
              </a:rPr>
              <a:t>Ukoliko je </a:t>
            </a:r>
            <a:r>
              <a:rPr lang="sr-Latn-ME" b="1" dirty="0">
                <a:solidFill>
                  <a:srgbClr val="FFFF99"/>
                </a:solidFill>
                <a:effectLst/>
                <a:latin typeface="Lucida Bright" panose="02040602050505020304" pitchFamily="18" charset="0"/>
              </a:rPr>
              <a:t>veza analiziranog činjeničnog stanja približno jednako bliska sa obije slobode </a:t>
            </a:r>
            <a:r>
              <a:rPr lang="sr-Latn-ME" b="1" dirty="0">
                <a:effectLst/>
                <a:latin typeface="Lucida Bright" panose="02040602050505020304" pitchFamily="18" charset="0"/>
              </a:rPr>
              <a:t>UT, paralelno će se primijeniti obije slobode. Iz ugla nacionalnog suda koji neposredno primjenjuje pravo EU (UFEU), to znači da će analizirana (restriktivna) mjera morati da ispuni uslove one osnovne slobode koja postavlja strožije kriterijume.</a:t>
            </a: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64008"/>
            <a:ext cx="1341886" cy="900720"/>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1739143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dirty="0">
                <a:solidFill>
                  <a:srgbClr val="FFCC66"/>
                </a:solidFill>
                <a:latin typeface="Lucida Fax" panose="02060602050505020204" pitchFamily="18" charset="0"/>
              </a:rPr>
              <a:t>- OBIM ZAŠTITE -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19336" y="1916832"/>
            <a:ext cx="11989332" cy="4797152"/>
          </a:xfrm>
        </p:spPr>
        <p:txBody>
          <a:bodyPr>
            <a:noAutofit/>
          </a:bodyPr>
          <a:lstStyle/>
          <a:p>
            <a:pPr marL="0" indent="0" algn="just">
              <a:lnSpc>
                <a:spcPct val="100000"/>
              </a:lnSpc>
              <a:buNone/>
            </a:pPr>
            <a:r>
              <a:rPr lang="sr-Latn-ME" b="1" u="sng" dirty="0">
                <a:solidFill>
                  <a:srgbClr val="FF5050"/>
                </a:solidFill>
                <a:effectLst/>
                <a:latin typeface="Lucida Bright" panose="02040602050505020304" pitchFamily="18" charset="0"/>
              </a:rPr>
              <a:t>ZABRANA DISKRIMINATORNIH MJERA (DISKRIMINACIJE) NA OSNOVU DRŽAVLJANSTVA:</a:t>
            </a:r>
          </a:p>
          <a:p>
            <a:pPr marL="0" indent="0" algn="just">
              <a:lnSpc>
                <a:spcPct val="100000"/>
              </a:lnSpc>
              <a:buNone/>
            </a:pPr>
            <a:r>
              <a:rPr lang="sr-Latn-ME" b="1" dirty="0">
                <a:effectLst/>
                <a:latin typeface="Lucida Bright" panose="02040602050505020304" pitchFamily="18" charset="0"/>
              </a:rPr>
              <a:t>ČL. 18. UFEU - važi za sve države članice i na čitavoj teritoriji Evropske unije. Posebno je propisana i u kontekstu svake slobode na unutrašnjem tržištu (zbog čega se čl. 18. primjenjuje samo supsidijerno)</a:t>
            </a:r>
          </a:p>
          <a:p>
            <a:pPr marL="0" indent="0" algn="just">
              <a:lnSpc>
                <a:spcPct val="100000"/>
              </a:lnSpc>
              <a:buNone/>
            </a:pPr>
            <a:r>
              <a:rPr lang="sr-Latn-ME" b="1" dirty="0">
                <a:latin typeface="Lucida Bright" panose="02040602050505020304" pitchFamily="18" charset="0"/>
              </a:rPr>
              <a:t>Diskriminacija može biti </a:t>
            </a:r>
            <a:r>
              <a:rPr lang="sr-Latn-ME" b="1" dirty="0">
                <a:solidFill>
                  <a:srgbClr val="FF5050"/>
                </a:solidFill>
                <a:latin typeface="Lucida Bright" panose="02040602050505020304" pitchFamily="18" charset="0"/>
              </a:rPr>
              <a:t>neposredna</a:t>
            </a:r>
            <a:r>
              <a:rPr lang="sr-Latn-ME" b="1" dirty="0">
                <a:latin typeface="Lucida Bright" panose="02040602050505020304" pitchFamily="18" charset="0"/>
              </a:rPr>
              <a:t> (</a:t>
            </a:r>
            <a:r>
              <a:rPr lang="sr-Latn-ME" b="1" dirty="0">
                <a:solidFill>
                  <a:srgbClr val="FF5050"/>
                </a:solidFill>
                <a:latin typeface="Lucida Bright" panose="02040602050505020304" pitchFamily="18" charset="0"/>
              </a:rPr>
              <a:t>direktna</a:t>
            </a:r>
            <a:r>
              <a:rPr lang="sr-Latn-ME" b="1" dirty="0">
                <a:latin typeface="Lucida Bright" panose="02040602050505020304" pitchFamily="18" charset="0"/>
              </a:rPr>
              <a:t>, otvorena) i </a:t>
            </a:r>
            <a:r>
              <a:rPr lang="sr-Latn-ME" b="1" dirty="0">
                <a:solidFill>
                  <a:srgbClr val="FF5050"/>
                </a:solidFill>
                <a:latin typeface="Lucida Bright" panose="02040602050505020304" pitchFamily="18" charset="0"/>
              </a:rPr>
              <a:t>posredna</a:t>
            </a:r>
            <a:r>
              <a:rPr lang="sr-Latn-ME" b="1" dirty="0">
                <a:latin typeface="Lucida Bright" panose="02040602050505020304" pitchFamily="18" charset="0"/>
              </a:rPr>
              <a:t> (</a:t>
            </a:r>
            <a:r>
              <a:rPr lang="sr-Latn-ME" b="1" dirty="0">
                <a:solidFill>
                  <a:srgbClr val="FF5050"/>
                </a:solidFill>
                <a:latin typeface="Lucida Bright" panose="02040602050505020304" pitchFamily="18" charset="0"/>
              </a:rPr>
              <a:t>indirektna</a:t>
            </a:r>
            <a:r>
              <a:rPr lang="sr-Latn-ME" b="1" dirty="0">
                <a:latin typeface="Lucida Bright" panose="02040602050505020304" pitchFamily="18" charset="0"/>
              </a:rPr>
              <a:t>, skrivena):</a:t>
            </a:r>
          </a:p>
          <a:p>
            <a:pPr marL="457200" indent="-457200" algn="just">
              <a:lnSpc>
                <a:spcPct val="100000"/>
              </a:lnSpc>
              <a:buAutoNum type="arabicPeriod"/>
            </a:pPr>
            <a:r>
              <a:rPr lang="sr-Latn-ME" b="1" u="sng" dirty="0">
                <a:latin typeface="Lucida Bright" panose="02040602050505020304" pitchFamily="18" charset="0"/>
              </a:rPr>
              <a:t>Direktna diskriminacija</a:t>
            </a:r>
            <a:r>
              <a:rPr lang="sr-Latn-ME" b="1" dirty="0">
                <a:latin typeface="Lucida Bright" panose="02040602050505020304" pitchFamily="18" charset="0"/>
              </a:rPr>
              <a:t> postoji kada nacionalni propis koristi državljanstvo kao kriterijum za različit pravni tretman (direktno diskriminatorna nacionalna mjera);</a:t>
            </a:r>
          </a:p>
          <a:p>
            <a:pPr marL="457200" indent="-457200" algn="just">
              <a:lnSpc>
                <a:spcPct val="100000"/>
              </a:lnSpc>
              <a:buAutoNum type="arabicPeriod"/>
            </a:pPr>
            <a:r>
              <a:rPr lang="sr-Latn-ME" b="1" u="sng" dirty="0">
                <a:latin typeface="Lucida Bright" panose="02040602050505020304" pitchFamily="18" charset="0"/>
              </a:rPr>
              <a:t>Indirektna diskriminacija </a:t>
            </a:r>
            <a:r>
              <a:rPr lang="sr-Latn-ME" b="1" dirty="0">
                <a:latin typeface="Lucida Bright" panose="02040602050505020304" pitchFamily="18" charset="0"/>
              </a:rPr>
              <a:t>postoji kada se razlika uspostavlja na osnovu drugih (ostalih) kriterijuma koji pravni položaj stranih državljana (ili poslovnih subjekata) posredno čini težim u odnosu na domaće državljane. </a:t>
            </a:r>
          </a:p>
          <a:p>
            <a:pPr marL="0" indent="0" algn="just">
              <a:lnSpc>
                <a:spcPct val="100000"/>
              </a:lnSpc>
              <a:buNone/>
            </a:pPr>
            <a:r>
              <a:rPr lang="sr-Latn-ME" b="1" dirty="0">
                <a:latin typeface="Lucida Bright" panose="02040602050505020304" pitchFamily="18" charset="0"/>
              </a:rPr>
              <a:t>Indirektna diskriminacija je danas znatno češća od direktne zbog teže prepoznatljivosti.</a:t>
            </a:r>
          </a:p>
          <a:p>
            <a:pPr marL="0" indent="0" algn="just">
              <a:lnSpc>
                <a:spcPct val="100000"/>
              </a:lnSpc>
              <a:buNone/>
            </a:pPr>
            <a:r>
              <a:rPr lang="sr-Latn-ME" b="1" dirty="0">
                <a:solidFill>
                  <a:srgbClr val="FFFF99"/>
                </a:solidFill>
                <a:latin typeface="Lucida Bright" panose="02040602050505020304" pitchFamily="18" charset="0"/>
              </a:rPr>
              <a:t>Slučaj Duždeve palate </a:t>
            </a:r>
            <a:r>
              <a:rPr lang="sr-Latn-ME" b="1" dirty="0">
                <a:latin typeface="Lucida Bright" panose="02040602050505020304" pitchFamily="18" charset="0"/>
              </a:rPr>
              <a:t>(C-388/01, Komisija v. Italija), u kojem je opština Venecija uvela jeftinije ulaznice za osobe mlađe od 18 i starije od 65 godina, sa prebivalištem u Veneciji… </a:t>
            </a:r>
          </a:p>
          <a:p>
            <a:pPr marL="0" indent="0" algn="just">
              <a:lnSpc>
                <a:spcPct val="100000"/>
              </a:lnSpc>
              <a:buNone/>
            </a:pPr>
            <a:endParaRPr lang="sr-Latn-ME" b="1" dirty="0">
              <a:latin typeface="Lucida Bright" panose="02040602050505020304" pitchFamily="18" charset="0"/>
            </a:endParaRPr>
          </a:p>
          <a:p>
            <a:pPr marL="0" indent="0" algn="just">
              <a:lnSpc>
                <a:spcPct val="100000"/>
              </a:lnSpc>
              <a:buNone/>
            </a:pPr>
            <a:endParaRPr lang="sr-Latn-ME" sz="21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64008"/>
            <a:ext cx="1341886" cy="972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19415180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dirty="0">
                <a:solidFill>
                  <a:srgbClr val="FFCC66"/>
                </a:solidFill>
                <a:latin typeface="Lucida Fax" panose="02060602050505020204" pitchFamily="18" charset="0"/>
              </a:rPr>
              <a:t>- OBIM ZAŠTITE -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b="1" u="sng" dirty="0">
                <a:solidFill>
                  <a:srgbClr val="FF5050"/>
                </a:solidFill>
                <a:effectLst/>
                <a:latin typeface="Lucida Bright" panose="02040602050505020304" pitchFamily="18" charset="0"/>
              </a:rPr>
              <a:t>ZABRANA OSTALIH OGRANIČENJA SLOBODE KRETANJA („jednako primjenjivih mjera“): </a:t>
            </a:r>
            <a:endParaRPr lang="sr-Latn-ME" b="1" dirty="0">
              <a:effectLst/>
              <a:latin typeface="Lucida Bright" panose="02040602050505020304" pitchFamily="18" charset="0"/>
            </a:endParaRPr>
          </a:p>
          <a:p>
            <a:pPr marL="0" indent="0" algn="just">
              <a:lnSpc>
                <a:spcPct val="100000"/>
              </a:lnSpc>
              <a:buNone/>
            </a:pPr>
            <a:r>
              <a:rPr lang="sr-Latn-ME" sz="1900" b="1" dirty="0">
                <a:effectLst/>
                <a:latin typeface="Lucida Bright" panose="02040602050505020304" pitchFamily="18" charset="0"/>
                <a:sym typeface="Wingdings" panose="05000000000000000000" pitchFamily="2" charset="2"/>
              </a:rPr>
              <a:t>Pored zabrane diskriminatornih mjera, Sud pravde je razvio i koncept zabrane tzv. </a:t>
            </a:r>
            <a:r>
              <a:rPr lang="sr-Latn-ME" sz="1900" b="1" dirty="0">
                <a:solidFill>
                  <a:srgbClr val="FF5050"/>
                </a:solidFill>
                <a:effectLst/>
                <a:latin typeface="Lucida Bright" panose="02040602050505020304" pitchFamily="18" charset="0"/>
                <a:sym typeface="Wingdings" panose="05000000000000000000" pitchFamily="2" charset="2"/>
              </a:rPr>
              <a:t>„jednako primjenjivih“, nediskriminatornih mjera </a:t>
            </a:r>
            <a:r>
              <a:rPr lang="sr-Latn-ME" sz="1900" b="1" dirty="0">
                <a:effectLst/>
                <a:latin typeface="Lucida Bright" panose="02040602050505020304" pitchFamily="18" charset="0"/>
                <a:sym typeface="Wingdings" panose="05000000000000000000" pitchFamily="2" charset="2"/>
              </a:rPr>
              <a:t>koje ograničavaju slobdu kretanja. Tome su posebno doprinijeli slučajevi iz kategorije ograničenja slobode kretanja robe (</a:t>
            </a:r>
            <a:r>
              <a:rPr lang="sr-Latn-ME" sz="1900" b="1" i="1" dirty="0">
                <a:effectLst/>
                <a:latin typeface="Lucida Bright" panose="02040602050505020304" pitchFamily="18" charset="0"/>
                <a:sym typeface="Wingdings" panose="05000000000000000000" pitchFamily="2" charset="2"/>
              </a:rPr>
              <a:t>Dassonville</a:t>
            </a:r>
            <a:r>
              <a:rPr lang="sr-Latn-ME" sz="1900" b="1" dirty="0">
                <a:effectLst/>
                <a:latin typeface="Lucida Bright" panose="02040602050505020304" pitchFamily="18" charset="0"/>
                <a:sym typeface="Wingdings" panose="05000000000000000000" pitchFamily="2" charset="2"/>
              </a:rPr>
              <a:t>).  </a:t>
            </a:r>
          </a:p>
          <a:p>
            <a:pPr marL="0" indent="0" algn="just">
              <a:lnSpc>
                <a:spcPct val="100000"/>
              </a:lnSpc>
              <a:buNone/>
            </a:pPr>
            <a:r>
              <a:rPr lang="sr-Latn-ME" sz="1900" b="1" dirty="0">
                <a:solidFill>
                  <a:srgbClr val="FF5050"/>
                </a:solidFill>
                <a:effectLst/>
                <a:latin typeface="Lucida Bright" panose="02040602050505020304" pitchFamily="18" charset="0"/>
                <a:sym typeface="Wingdings" panose="05000000000000000000" pitchFamily="2" charset="2"/>
              </a:rPr>
              <a:t>Dassonville</a:t>
            </a:r>
            <a:r>
              <a:rPr lang="sr-Latn-ME" sz="1900" b="1" dirty="0">
                <a:effectLst/>
                <a:latin typeface="Lucida Bright" panose="02040602050505020304" pitchFamily="18" charset="0"/>
                <a:sym typeface="Wingdings" panose="05000000000000000000" pitchFamily="2" charset="2"/>
              </a:rPr>
              <a:t>: ograničavajućom i stoga zabranjenom mjerom smatra se „</a:t>
            </a:r>
            <a:r>
              <a:rPr lang="sr-Latn-ME" sz="1900" b="1" dirty="0">
                <a:solidFill>
                  <a:srgbClr val="FFFF99"/>
                </a:solidFill>
                <a:effectLst/>
                <a:latin typeface="Lucida Bright" panose="02040602050505020304" pitchFamily="18" charset="0"/>
                <a:sym typeface="Wingdings" panose="05000000000000000000" pitchFamily="2" charset="2"/>
              </a:rPr>
              <a:t>svaki trgovinski propis države članice koji može posredno ili neposredno, stvarno ili potencijalno, da omete trgovinu unutar EU</a:t>
            </a:r>
            <a:r>
              <a:rPr lang="sr-Latn-ME" sz="1900" b="1" dirty="0">
                <a:effectLst/>
                <a:latin typeface="Lucida Bright" panose="02040602050505020304" pitchFamily="18" charset="0"/>
                <a:sym typeface="Wingdings" panose="05000000000000000000" pitchFamily="2" charset="2"/>
              </a:rPr>
              <a:t>“. Slično </a:t>
            </a:r>
            <a:r>
              <a:rPr lang="sr-Latn-ME" sz="1900" b="1" i="1" dirty="0">
                <a:solidFill>
                  <a:srgbClr val="FF5050"/>
                </a:solidFill>
                <a:effectLst/>
                <a:latin typeface="Lucida Bright" panose="02040602050505020304" pitchFamily="18" charset="0"/>
                <a:sym typeface="Wingdings" panose="05000000000000000000" pitchFamily="2" charset="2"/>
              </a:rPr>
              <a:t>Gebhard</a:t>
            </a:r>
            <a:r>
              <a:rPr lang="sr-Latn-ME" sz="1900" b="1" dirty="0">
                <a:effectLst/>
                <a:latin typeface="Lucida Bright" panose="02040602050505020304" pitchFamily="18" charset="0"/>
                <a:sym typeface="Wingdings" panose="05000000000000000000" pitchFamily="2" charset="2"/>
              </a:rPr>
              <a:t>: ograničavajuća je „</a:t>
            </a:r>
            <a:r>
              <a:rPr lang="sr-Latn-ME" sz="1900" b="1" dirty="0">
                <a:solidFill>
                  <a:srgbClr val="FFFF99"/>
                </a:solidFill>
                <a:effectLst/>
                <a:latin typeface="Lucida Bright" panose="02040602050505020304" pitchFamily="18" charset="0"/>
                <a:sym typeface="Wingdings" panose="05000000000000000000" pitchFamily="2" charset="2"/>
              </a:rPr>
              <a:t>svaka mjera koja korišćenje osnovnih sloboda garantovanih ugovorom može otežati ili činiti manje atratkivnim</a:t>
            </a:r>
            <a:r>
              <a:rPr lang="sr-Latn-ME" sz="1900" b="1" dirty="0">
                <a:effectLst/>
                <a:latin typeface="Lucida Bright" panose="02040602050505020304" pitchFamily="18" charset="0"/>
                <a:sym typeface="Wingdings" panose="05000000000000000000" pitchFamily="2" charset="2"/>
              </a:rPr>
              <a:t>“ </a:t>
            </a:r>
          </a:p>
          <a:p>
            <a:pPr marL="0" indent="0" algn="just">
              <a:lnSpc>
                <a:spcPct val="100000"/>
              </a:lnSpc>
              <a:buNone/>
            </a:pPr>
            <a:r>
              <a:rPr lang="sr-Latn-ME" sz="1900" b="1" dirty="0">
                <a:effectLst/>
                <a:latin typeface="Lucida Bright" panose="02040602050505020304" pitchFamily="18" charset="0"/>
                <a:sym typeface="Wingdings" panose="05000000000000000000" pitchFamily="2" charset="2"/>
              </a:rPr>
              <a:t>Formula je dalje razrađivana, jer je bilo preširoko postavljena, pa je u slučaju </a:t>
            </a:r>
            <a:r>
              <a:rPr lang="sr-Latn-ME" sz="1900" b="1" i="1" dirty="0">
                <a:solidFill>
                  <a:srgbClr val="FF5050"/>
                </a:solidFill>
                <a:effectLst/>
                <a:latin typeface="Lucida Bright" panose="02040602050505020304" pitchFamily="18" charset="0"/>
                <a:sym typeface="Wingdings" panose="05000000000000000000" pitchFamily="2" charset="2"/>
              </a:rPr>
              <a:t>Keck</a:t>
            </a:r>
            <a:r>
              <a:rPr lang="sr-Latn-ME" sz="1900" b="1" dirty="0">
                <a:solidFill>
                  <a:srgbClr val="FF5050"/>
                </a:solidFill>
                <a:effectLst/>
                <a:latin typeface="Lucida Bright" panose="02040602050505020304" pitchFamily="18" charset="0"/>
                <a:sym typeface="Wingdings" panose="05000000000000000000" pitchFamily="2" charset="2"/>
              </a:rPr>
              <a:t> </a:t>
            </a:r>
            <a:r>
              <a:rPr lang="sr-Latn-ME" sz="1900" b="1" dirty="0">
                <a:effectLst/>
                <a:latin typeface="Lucida Bright" panose="02040602050505020304" pitchFamily="18" charset="0"/>
                <a:sym typeface="Wingdings" panose="05000000000000000000" pitchFamily="2" charset="2"/>
              </a:rPr>
              <a:t>napravljena razlika između: 1) propisa koji se odnose na karakteristike proizvoda i 2) propisa koji se odnose na način prodaje, </a:t>
            </a:r>
            <a:r>
              <a:rPr lang="sr-Latn-ME" sz="1900" b="1" dirty="0">
                <a:solidFill>
                  <a:srgbClr val="FF5050"/>
                </a:solidFill>
                <a:effectLst/>
                <a:latin typeface="Lucida Bright" panose="02040602050505020304" pitchFamily="18" charset="0"/>
                <a:sym typeface="Wingdings" panose="05000000000000000000" pitchFamily="2" charset="2"/>
              </a:rPr>
              <a:t>pri čemu samo prvi mogu predstavljati prepreku</a:t>
            </a:r>
            <a:r>
              <a:rPr lang="sr-Latn-ME" sz="1900" b="1" dirty="0">
                <a:effectLst/>
                <a:latin typeface="Lucida Bright" panose="02040602050505020304" pitchFamily="18" charset="0"/>
                <a:sym typeface="Wingdings" panose="05000000000000000000" pitchFamily="2" charset="2"/>
              </a:rPr>
              <a:t>. </a:t>
            </a:r>
          </a:p>
          <a:p>
            <a:pPr marL="0" indent="0" algn="just">
              <a:lnSpc>
                <a:spcPct val="100000"/>
              </a:lnSpc>
              <a:buNone/>
            </a:pPr>
            <a:r>
              <a:rPr lang="sr-Latn-ME" sz="1900" b="1" dirty="0">
                <a:effectLst/>
                <a:latin typeface="Lucida Bright" panose="02040602050505020304" pitchFamily="18" charset="0"/>
                <a:sym typeface="Wingdings" panose="05000000000000000000" pitchFamily="2" charset="2"/>
              </a:rPr>
              <a:t>Danas, </a:t>
            </a:r>
            <a:r>
              <a:rPr lang="sr-Latn-ME" sz="1900" b="1" i="1" dirty="0">
                <a:effectLst/>
                <a:latin typeface="Lucida Bright" panose="02040602050505020304" pitchFamily="18" charset="0"/>
                <a:sym typeface="Wingdings" panose="05000000000000000000" pitchFamily="2" charset="2"/>
              </a:rPr>
              <a:t>Keck </a:t>
            </a:r>
            <a:r>
              <a:rPr lang="sr-Latn-ME" sz="1900" b="1" dirty="0">
                <a:effectLst/>
                <a:latin typeface="Lucida Bright" panose="02040602050505020304" pitchFamily="18" charset="0"/>
                <a:sym typeface="Wingdings" panose="05000000000000000000" pitchFamily="2" charset="2"/>
              </a:rPr>
              <a:t>formula je donekle modifikovana </a:t>
            </a:r>
            <a:r>
              <a:rPr lang="sr-Latn-ME" sz="1900" b="1" dirty="0">
                <a:solidFill>
                  <a:srgbClr val="FF5050"/>
                </a:solidFill>
                <a:effectLst/>
                <a:latin typeface="Lucida Bright" panose="02040602050505020304" pitchFamily="18" charset="0"/>
                <a:sym typeface="Wingdings" panose="05000000000000000000" pitchFamily="2" charset="2"/>
              </a:rPr>
              <a:t>„kriterijumom pristupa tržištu“, </a:t>
            </a:r>
            <a:r>
              <a:rPr lang="sr-Latn-ME" sz="1900" b="1" dirty="0">
                <a:effectLst/>
                <a:latin typeface="Lucida Bright" panose="02040602050505020304" pitchFamily="18" charset="0"/>
                <a:sym typeface="Wingdings" panose="05000000000000000000" pitchFamily="2" charset="2"/>
              </a:rPr>
              <a:t>osnovom kojeg su nediskriminišuće mjere zabranjene samo ako se odnose, tj. onemogućavaju pristup tržištu, dok su dozvoljene ako se odnose na način prodaje ili izvođenja zanimanja nakon što je pristup tržištu ostvaren. Danas, ovaj pristup Sud pravde redovno primjenjuje i na ostale slobode. </a:t>
            </a:r>
            <a:endParaRPr lang="sr-Latn-ME" sz="1900" b="1" i="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00"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sz="190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96696"/>
          </a:xfrm>
          <a:prstGeom prst="rect">
            <a:avLst/>
          </a:prstGeom>
          <a:noFill/>
          <a:ln w="9525">
            <a:noFill/>
            <a:miter lim="800000"/>
            <a:headEnd/>
            <a:tailEnd/>
          </a:ln>
        </p:spPr>
      </p:pic>
      <p:pic>
        <p:nvPicPr>
          <p:cNvPr id="7" name="Picture 6">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27633555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29414"/>
            <a:ext cx="11062964" cy="1103442"/>
          </a:xfrm>
        </p:spPr>
        <p:txBody>
          <a:bodyPr>
            <a:noAutofit/>
          </a:bodyPr>
          <a:lstStyle/>
          <a:p>
            <a:r>
              <a:rPr lang="sr-Latn-ME" sz="3600" dirty="0">
                <a:latin typeface="Lucida Fax" panose="02060602050505020204" pitchFamily="18" charset="0"/>
              </a:rPr>
              <a:t>Osnovne slobode unutrašnjeG tržišta</a:t>
            </a:r>
            <a:r>
              <a:rPr lang="sr-Latn-ME" dirty="0">
                <a:latin typeface="Lucida Fax" panose="02060602050505020204" pitchFamily="18" charset="0"/>
              </a:rPr>
              <a:t/>
            </a:r>
            <a:br>
              <a:rPr lang="sr-Latn-ME" dirty="0">
                <a:latin typeface="Lucida Fax" panose="02060602050505020204" pitchFamily="18" charset="0"/>
              </a:rPr>
            </a:br>
            <a:r>
              <a:rPr lang="sr-Latn-ME" dirty="0">
                <a:solidFill>
                  <a:srgbClr val="FFCC66"/>
                </a:solidFill>
                <a:latin typeface="Lucida Fax" panose="02060602050505020204" pitchFamily="18" charset="0"/>
              </a:rPr>
              <a:t>- Dozvoljena ograničenja -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PISANI RAZLOZI OPRAVDANJA OGRANIČENJA (RESTRIKTIVNIH MJERA)</a:t>
            </a:r>
          </a:p>
          <a:p>
            <a:pPr algn="just">
              <a:lnSpc>
                <a:spcPct val="100000"/>
              </a:lnSpc>
            </a:pPr>
            <a:r>
              <a:rPr lang="sr-Latn-ME" b="1" dirty="0">
                <a:effectLst/>
                <a:latin typeface="Lucida Bright" panose="02040602050505020304" pitchFamily="18" charset="0"/>
                <a:sym typeface="Wingdings" panose="05000000000000000000" pitchFamily="2" charset="2"/>
              </a:rPr>
              <a:t>UFEU u pogledu svake osnovne slobode propisuje razloge kojima se mjera može opravdati ukoliko je </a:t>
            </a:r>
            <a:r>
              <a:rPr lang="sr-Latn-ME" b="1" dirty="0">
                <a:solidFill>
                  <a:srgbClr val="FF5050"/>
                </a:solidFill>
                <a:effectLst/>
                <a:latin typeface="Lucida Bright" panose="02040602050505020304" pitchFamily="18" charset="0"/>
                <a:sym typeface="Wingdings" panose="05000000000000000000" pitchFamily="2" charset="2"/>
              </a:rPr>
              <a:t>proporcionalna</a:t>
            </a:r>
            <a:r>
              <a:rPr lang="sr-Latn-ME" b="1" dirty="0">
                <a:effectLst/>
                <a:latin typeface="Lucida Bright" panose="02040602050505020304" pitchFamily="18" charset="0"/>
                <a:sym typeface="Wingdings" panose="05000000000000000000" pitchFamily="2" charset="2"/>
              </a:rPr>
              <a:t>, tj: </a:t>
            </a:r>
            <a:r>
              <a:rPr lang="sr-Latn-ME" b="1" dirty="0">
                <a:solidFill>
                  <a:srgbClr val="FF5050"/>
                </a:solidFill>
                <a:effectLst/>
                <a:latin typeface="Lucida Bright" panose="02040602050505020304" pitchFamily="18" charset="0"/>
                <a:sym typeface="Wingdings" panose="05000000000000000000" pitchFamily="2" charset="2"/>
              </a:rPr>
              <a:t>1)</a:t>
            </a:r>
            <a:r>
              <a:rPr lang="sr-Latn-ME" b="1" dirty="0">
                <a:effectLst/>
                <a:latin typeface="Lucida Bright" panose="02040602050505020304" pitchFamily="18" charset="0"/>
                <a:sym typeface="Wingdings" panose="05000000000000000000" pitchFamily="2" charset="2"/>
              </a:rPr>
              <a:t> prikladna, </a:t>
            </a:r>
            <a:r>
              <a:rPr lang="sr-Latn-ME" b="1" dirty="0">
                <a:solidFill>
                  <a:srgbClr val="FF5050"/>
                </a:solidFill>
                <a:effectLst/>
                <a:latin typeface="Lucida Bright" panose="02040602050505020304" pitchFamily="18" charset="0"/>
                <a:sym typeface="Wingdings" panose="05000000000000000000" pitchFamily="2" charset="2"/>
              </a:rPr>
              <a:t>2)</a:t>
            </a:r>
            <a:r>
              <a:rPr lang="sr-Latn-ME" b="1" dirty="0">
                <a:effectLst/>
                <a:latin typeface="Lucida Bright" panose="02040602050505020304" pitchFamily="18" charset="0"/>
                <a:sym typeface="Wingdings" panose="05000000000000000000" pitchFamily="2" charset="2"/>
              </a:rPr>
              <a:t> nužna, </a:t>
            </a:r>
            <a:r>
              <a:rPr lang="sr-Latn-ME" b="1" dirty="0">
                <a:solidFill>
                  <a:srgbClr val="FF5050"/>
                </a:solidFill>
                <a:effectLst/>
                <a:latin typeface="Lucida Bright" panose="02040602050505020304" pitchFamily="18" charset="0"/>
                <a:sym typeface="Wingdings" panose="05000000000000000000" pitchFamily="2" charset="2"/>
              </a:rPr>
              <a:t>3)</a:t>
            </a:r>
            <a:r>
              <a:rPr lang="sr-Latn-ME" b="1" dirty="0">
                <a:effectLst/>
                <a:latin typeface="Lucida Bright" panose="02040602050505020304" pitchFamily="18" charset="0"/>
                <a:sym typeface="Wingdings" panose="05000000000000000000" pitchFamily="2" charset="2"/>
              </a:rPr>
              <a:t> primjerena u smislu ostvarenja cilja kojim se opravdava (podrazumijeva se da cilj mora biti </a:t>
            </a:r>
            <a:r>
              <a:rPr lang="sr-Latn-ME" b="1" dirty="0">
                <a:solidFill>
                  <a:srgbClr val="FF5050"/>
                </a:solidFill>
                <a:effectLst/>
                <a:latin typeface="Lucida Bright" panose="02040602050505020304" pitchFamily="18" charset="0"/>
                <a:sym typeface="Wingdings" panose="05000000000000000000" pitchFamily="2" charset="2"/>
              </a:rPr>
              <a:t>4)</a:t>
            </a:r>
            <a:r>
              <a:rPr lang="sr-Latn-ME" b="1" dirty="0">
                <a:effectLst/>
                <a:latin typeface="Lucida Bright" panose="02040602050505020304" pitchFamily="18" charset="0"/>
                <a:sym typeface="Wingdings" panose="05000000000000000000" pitchFamily="2" charset="2"/>
              </a:rPr>
              <a:t> legitiman, tj. opravdan sa stanovišta prava i politika EU). </a:t>
            </a:r>
          </a:p>
          <a:p>
            <a:pPr algn="just">
              <a:lnSpc>
                <a:spcPct val="100000"/>
              </a:lnSpc>
            </a:pPr>
            <a:r>
              <a:rPr lang="sr-Latn-ME" b="1" dirty="0">
                <a:effectLst/>
                <a:latin typeface="Lucida Bright" panose="02040602050505020304" pitchFamily="18" charset="0"/>
                <a:sym typeface="Wingdings" panose="05000000000000000000" pitchFamily="2" charset="2"/>
              </a:rPr>
              <a:t>Zajednički pisani razlozi opravdanja (dozvoljena ograničenja) za sve slobode su: </a:t>
            </a:r>
          </a:p>
          <a:p>
            <a:pPr marL="457200" indent="-457200" algn="just">
              <a:lnSpc>
                <a:spcPct val="100000"/>
              </a:lnSpc>
              <a:buFont typeface="+mj-lt"/>
              <a:buAutoNum type="arabicParenR"/>
            </a:pPr>
            <a:r>
              <a:rPr lang="sr-Latn-ME" b="1" dirty="0">
                <a:solidFill>
                  <a:srgbClr val="FF5050"/>
                </a:solidFill>
                <a:effectLst/>
                <a:latin typeface="Lucida Bright" panose="02040602050505020304" pitchFamily="18" charset="0"/>
                <a:sym typeface="Wingdings" panose="05000000000000000000" pitchFamily="2" charset="2"/>
              </a:rPr>
              <a:t>Razlozi javnog poretka; </a:t>
            </a:r>
          </a:p>
          <a:p>
            <a:pPr marL="457200" indent="-457200" algn="just">
              <a:lnSpc>
                <a:spcPct val="100000"/>
              </a:lnSpc>
              <a:buFont typeface="+mj-lt"/>
              <a:buAutoNum type="arabicParenR"/>
            </a:pPr>
            <a:r>
              <a:rPr lang="sr-Latn-ME" b="1" dirty="0">
                <a:solidFill>
                  <a:srgbClr val="FF5050"/>
                </a:solidFill>
                <a:effectLst/>
                <a:latin typeface="Lucida Bright" panose="02040602050505020304" pitchFamily="18" charset="0"/>
                <a:sym typeface="Wingdings" panose="05000000000000000000" pitchFamily="2" charset="2"/>
              </a:rPr>
              <a:t>Razlozi javne sigurnosti i </a:t>
            </a:r>
          </a:p>
          <a:p>
            <a:pPr marL="457200" indent="-457200" algn="just">
              <a:lnSpc>
                <a:spcPct val="100000"/>
              </a:lnSpc>
              <a:buFont typeface="+mj-lt"/>
              <a:buAutoNum type="arabicParenR"/>
            </a:pPr>
            <a:r>
              <a:rPr lang="sr-Latn-ME" b="1" dirty="0">
                <a:solidFill>
                  <a:srgbClr val="FF5050"/>
                </a:solidFill>
                <a:effectLst/>
                <a:latin typeface="Lucida Bright" panose="02040602050505020304" pitchFamily="18" charset="0"/>
                <a:sym typeface="Wingdings" panose="05000000000000000000" pitchFamily="2" charset="2"/>
              </a:rPr>
              <a:t>Zaštita zdravlja ljudi (osim za  slobodu kretanja kapitala).</a:t>
            </a:r>
          </a:p>
          <a:p>
            <a:pPr algn="just">
              <a:lnSpc>
                <a:spcPct val="100000"/>
              </a:lnSpc>
            </a:pPr>
            <a:r>
              <a:rPr lang="sr-Latn-ME" b="1" dirty="0">
                <a:effectLst/>
                <a:latin typeface="Lucida Bright" panose="02040602050505020304" pitchFamily="18" charset="0"/>
                <a:sym typeface="Wingdings" panose="05000000000000000000" pitchFamily="2" charset="2"/>
              </a:rPr>
              <a:t>Ipak, navedena (pisana) dozvoljena ograničenja se odnose samo na pravne propise koji nijesu ekonomske prirode, tj. propise koji nijesu usmjereni ka postizanju ekonomskih ciljeva države članice (zaštita domaćih privrednih subjekata, domaće valute i sl.). Propisi usmjereni na postizanje ekonomskih ciljeva se ne mogu pravdati ovim razlozima.</a:t>
            </a:r>
          </a:p>
          <a:p>
            <a:pPr algn="just">
              <a:lnSpc>
                <a:spcPct val="100000"/>
              </a:lnSpc>
            </a:pPr>
            <a:r>
              <a:rPr lang="sr-Latn-ME" b="1" dirty="0">
                <a:effectLst/>
                <a:latin typeface="Lucida Bright" panose="02040602050505020304" pitchFamily="18" charset="0"/>
                <a:sym typeface="Wingdings" panose="05000000000000000000" pitchFamily="2" charset="2"/>
              </a:rPr>
              <a:t>Za pojedine slobode primjenjuju se i drugi, za njih specifični pisani razlozi opravdanja. </a:t>
            </a: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96696"/>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4836824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29414"/>
            <a:ext cx="11062964" cy="1103442"/>
          </a:xfrm>
        </p:spPr>
        <p:txBody>
          <a:bodyPr>
            <a:noAutofit/>
          </a:bodyPr>
          <a:lstStyle/>
          <a:p>
            <a:r>
              <a:rPr lang="sr-Latn-ME" sz="3600" dirty="0">
                <a:latin typeface="Lucida Fax" panose="02060602050505020204" pitchFamily="18" charset="0"/>
              </a:rPr>
              <a:t>Osnovne slobode unutrašnjeG tržišta</a:t>
            </a:r>
            <a:r>
              <a:rPr lang="sr-Latn-ME" dirty="0">
                <a:latin typeface="Lucida Fax" panose="02060602050505020204" pitchFamily="18" charset="0"/>
              </a:rPr>
              <a:t/>
            </a:r>
            <a:br>
              <a:rPr lang="sr-Latn-ME" dirty="0">
                <a:latin typeface="Lucida Fax" panose="02060602050505020204" pitchFamily="18" charset="0"/>
              </a:rPr>
            </a:br>
            <a:r>
              <a:rPr lang="sr-Latn-ME" dirty="0">
                <a:latin typeface="Lucida Fax" panose="02060602050505020204" pitchFamily="18" charset="0"/>
              </a:rPr>
              <a:t>- Dozvoljena ograničenja -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2300" b="1" dirty="0">
                <a:solidFill>
                  <a:srgbClr val="FF5050"/>
                </a:solidFill>
                <a:effectLst/>
                <a:latin typeface="Lucida Bright" panose="02040602050505020304" pitchFamily="18" charset="0"/>
                <a:sym typeface="Wingdings" panose="05000000000000000000" pitchFamily="2" charset="2"/>
              </a:rPr>
              <a:t>NEPISANI RAZLOZI OPRAVDANJA OGRANIČENJA (RESTRIKTIVNIH MJERA)</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Zbog širenja kruga nedozvoljenih (restriktivnih) mjera izvan okvira zamišljenog od strane pisaca odredaba UFEU o osnovnim slobodama unutrašnjeg tržišta, u odluci u slučaju </a:t>
            </a:r>
            <a:r>
              <a:rPr lang="sr-Latn-ME" b="1" i="1" dirty="0">
                <a:effectLst/>
                <a:latin typeface="Lucida Bright" panose="02040602050505020304" pitchFamily="18" charset="0"/>
                <a:sym typeface="Wingdings" panose="05000000000000000000" pitchFamily="2" charset="2"/>
              </a:rPr>
              <a:t>Cassis de Dijon</a:t>
            </a:r>
            <a:r>
              <a:rPr lang="sr-Latn-ME" b="1" dirty="0">
                <a:effectLst/>
                <a:latin typeface="Lucida Bright" panose="02040602050505020304" pitchFamily="18" charset="0"/>
                <a:sym typeface="Wingdings" panose="05000000000000000000" pitchFamily="2" charset="2"/>
              </a:rPr>
              <a:t>, Sud pravde i izričito uvodi tzv. „</a:t>
            </a:r>
            <a:r>
              <a:rPr lang="sr-Latn-ME" b="1" dirty="0">
                <a:solidFill>
                  <a:srgbClr val="FF5050"/>
                </a:solidFill>
                <a:effectLst/>
                <a:latin typeface="Lucida Bright" panose="02040602050505020304" pitchFamily="18" charset="0"/>
                <a:sym typeface="Wingdings" panose="05000000000000000000" pitchFamily="2" charset="2"/>
              </a:rPr>
              <a:t>prinudne zahtjeve od opšteg interesa</a:t>
            </a:r>
            <a:r>
              <a:rPr lang="sr-Latn-ME" b="1" dirty="0">
                <a:effectLst/>
                <a:latin typeface="Lucida Bright" panose="02040602050505020304" pitchFamily="18" charset="0"/>
                <a:sym typeface="Wingdings" panose="05000000000000000000" pitchFamily="2" charset="2"/>
              </a:rPr>
              <a:t>“. Riječ je razlozima („dozvoljenim ograničenjima“) kojima se mogu dodatno (mimo pisanih opravdanja) opravdati ograničenja slobode (primarno, kada je riječ o slobodi kretanja robe).</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U pitanju su: </a:t>
            </a:r>
            <a:r>
              <a:rPr lang="sr-Latn-ME" b="1" dirty="0">
                <a:solidFill>
                  <a:srgbClr val="FF0000"/>
                </a:solidFill>
                <a:effectLst/>
                <a:latin typeface="Lucida Bright" panose="02040602050505020304" pitchFamily="18" charset="0"/>
                <a:sym typeface="Wingdings" panose="05000000000000000000" pitchFamily="2" charset="2"/>
              </a:rPr>
              <a:t>1)</a:t>
            </a:r>
            <a:r>
              <a:rPr lang="sr-Latn-ME" b="1" dirty="0">
                <a:effectLst/>
                <a:latin typeface="Lucida Bright" panose="02040602050505020304" pitchFamily="18" charset="0"/>
                <a:sym typeface="Wingdings" panose="05000000000000000000" pitchFamily="2" charset="2"/>
              </a:rPr>
              <a:t> djelotvoran poreski nadzor, </a:t>
            </a:r>
            <a:r>
              <a:rPr lang="sr-Latn-ME" b="1" dirty="0">
                <a:solidFill>
                  <a:srgbClr val="FF0000"/>
                </a:solidFill>
                <a:effectLst/>
                <a:latin typeface="Lucida Bright" panose="02040602050505020304" pitchFamily="18" charset="0"/>
                <a:sym typeface="Wingdings" panose="05000000000000000000" pitchFamily="2" charset="2"/>
              </a:rPr>
              <a:t>2)</a:t>
            </a:r>
            <a:r>
              <a:rPr lang="sr-Latn-ME" b="1" dirty="0">
                <a:effectLst/>
                <a:latin typeface="Lucida Bright" panose="02040602050505020304" pitchFamily="18" charset="0"/>
                <a:sym typeface="Wingdings" panose="05000000000000000000" pitchFamily="2" charset="2"/>
              </a:rPr>
              <a:t> zaštita javnog zdravlja (?), </a:t>
            </a:r>
            <a:r>
              <a:rPr lang="sr-Latn-ME" b="1" dirty="0">
                <a:solidFill>
                  <a:srgbClr val="FF0000"/>
                </a:solidFill>
                <a:effectLst/>
                <a:latin typeface="Lucida Bright" panose="02040602050505020304" pitchFamily="18" charset="0"/>
                <a:sym typeface="Wingdings" panose="05000000000000000000" pitchFamily="2" charset="2"/>
              </a:rPr>
              <a:t>3) </a:t>
            </a:r>
            <a:r>
              <a:rPr lang="sr-Latn-ME" b="1" dirty="0">
                <a:effectLst/>
                <a:latin typeface="Lucida Bright" panose="02040602050505020304" pitchFamily="18" charset="0"/>
                <a:sym typeface="Wingdings" panose="05000000000000000000" pitchFamily="2" charset="2"/>
              </a:rPr>
              <a:t>poštenje u privrednim poslovima (nenarušavanje konkurencije i </a:t>
            </a:r>
            <a:r>
              <a:rPr lang="sr-Latn-ME" b="1" dirty="0">
                <a:solidFill>
                  <a:srgbClr val="FF0000"/>
                </a:solidFill>
                <a:effectLst/>
                <a:latin typeface="Lucida Bright" panose="02040602050505020304" pitchFamily="18" charset="0"/>
                <a:sym typeface="Wingdings" panose="05000000000000000000" pitchFamily="2" charset="2"/>
              </a:rPr>
              <a:t>4)</a:t>
            </a:r>
            <a:r>
              <a:rPr lang="sr-Latn-ME" b="1" dirty="0">
                <a:effectLst/>
                <a:latin typeface="Lucida Bright" panose="02040602050505020304" pitchFamily="18" charset="0"/>
                <a:sym typeface="Wingdings" panose="05000000000000000000" pitchFamily="2" charset="2"/>
              </a:rPr>
              <a:t> zaštita potrošača. </a:t>
            </a:r>
          </a:p>
          <a:p>
            <a:pPr marL="0" indent="0" algn="just">
              <a:lnSpc>
                <a:spcPct val="100000"/>
              </a:lnSpc>
              <a:buNone/>
            </a:pPr>
            <a:r>
              <a:rPr lang="sr-Latn-ME" b="1" dirty="0">
                <a:effectLst/>
                <a:latin typeface="Lucida Bright" panose="02040602050505020304" pitchFamily="18" charset="0"/>
                <a:sym typeface="Wingdings" panose="05000000000000000000" pitchFamily="2" charset="2"/>
              </a:rPr>
              <a:t>Nakon slučaja Cassis de Dijon, ustanovljeni su ad hoc i drugi prinudni zahtjevi od opšteg interesa: zaštita okoline, raznolikost medija, zaštita kulture, zaštita radnika, zaštita sigurnosti saobraćaja i zaštita osnovnih prava iz Povelje EU (e.g. pravo na mirno okupljanje) i drugi. Lista je otvorena, a Sud pravde ne poznaje poseban kriterijum…</a:t>
            </a:r>
          </a:p>
          <a:p>
            <a:pPr marL="0" indent="0" algn="just">
              <a:lnSpc>
                <a:spcPct val="100000"/>
              </a:lnSpc>
              <a:buNone/>
            </a:pPr>
            <a:r>
              <a:rPr lang="sr-Latn-ME" b="1" dirty="0">
                <a:solidFill>
                  <a:schemeClr val="bg1"/>
                </a:solidFill>
                <a:effectLst/>
                <a:latin typeface="Lucida Bright" panose="02040602050505020304" pitchFamily="18" charset="0"/>
                <a:sym typeface="Wingdings" panose="05000000000000000000" pitchFamily="2" charset="2"/>
              </a:rPr>
              <a:t>Za razliku od pisanih razloga opravdanja, koja se primjenjuju na i na diskriminatorne i na nediskriminatorne mjere</a:t>
            </a:r>
            <a:r>
              <a:rPr lang="sr-Latn-ME" b="1" dirty="0">
                <a:solidFill>
                  <a:srgbClr val="FF5050"/>
                </a:solidFill>
                <a:effectLst/>
                <a:latin typeface="Lucida Bright" panose="02040602050505020304" pitchFamily="18" charset="0"/>
                <a:sym typeface="Wingdings" panose="05000000000000000000" pitchFamily="2" charset="2"/>
              </a:rPr>
              <a:t>, </a:t>
            </a:r>
            <a:r>
              <a:rPr lang="sr-Latn-ME" b="1" u="sng" dirty="0">
                <a:solidFill>
                  <a:srgbClr val="FF5050"/>
                </a:solidFill>
                <a:effectLst/>
                <a:latin typeface="Lucida Bright" panose="02040602050505020304" pitchFamily="18" charset="0"/>
                <a:sym typeface="Wingdings" panose="05000000000000000000" pitchFamily="2" charset="2"/>
              </a:rPr>
              <a:t>nepisani se primjenju sam na mjere nediskriminatorne prirode. </a:t>
            </a: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96696"/>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538662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29414"/>
            <a:ext cx="11062964" cy="1103442"/>
          </a:xfrm>
        </p:spPr>
        <p:txBody>
          <a:bodyPr>
            <a:noAutofit/>
          </a:bodyPr>
          <a:lstStyle/>
          <a:p>
            <a:r>
              <a:rPr lang="sr-Latn-ME" sz="3600" dirty="0">
                <a:latin typeface="Lucida Fax" panose="02060602050505020204" pitchFamily="18" charset="0"/>
              </a:rPr>
              <a:t>Osnovne slobode unutrašnjeG tržišta</a:t>
            </a:r>
            <a:r>
              <a:rPr lang="sr-Latn-ME" dirty="0">
                <a:latin typeface="Lucida Fax" panose="02060602050505020204" pitchFamily="18" charset="0"/>
              </a:rPr>
              <a:t/>
            </a:r>
            <a:br>
              <a:rPr lang="sr-Latn-ME" dirty="0">
                <a:latin typeface="Lucida Fax" panose="02060602050505020204" pitchFamily="18" charset="0"/>
              </a:rPr>
            </a:br>
            <a:r>
              <a:rPr lang="sr-Latn-ME" dirty="0">
                <a:latin typeface="Lucida Fax" panose="02060602050505020204" pitchFamily="18" charset="0"/>
              </a:rPr>
              <a:t>- Dozvoljena ograničenja -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2100" b="1" dirty="0">
                <a:solidFill>
                  <a:srgbClr val="FF5050"/>
                </a:solidFill>
                <a:effectLst/>
                <a:latin typeface="Lucida Bright" panose="02040602050505020304" pitchFamily="18" charset="0"/>
                <a:sym typeface="Wingdings" panose="05000000000000000000" pitchFamily="2" charset="2"/>
              </a:rPr>
              <a:t>POSEBNI RAZLOZI OPRAVDANJA (DOZVOLJENA OGRANIČENJA) </a:t>
            </a:r>
            <a:r>
              <a:rPr lang="sr-Latn-ME" sz="2100" b="1" u="sng" dirty="0">
                <a:solidFill>
                  <a:srgbClr val="FF5050"/>
                </a:solidFill>
                <a:effectLst/>
                <a:latin typeface="Lucida Bright" panose="02040602050505020304" pitchFamily="18" charset="0"/>
                <a:sym typeface="Wingdings" panose="05000000000000000000" pitchFamily="2" charset="2"/>
              </a:rPr>
              <a:t>ZA PRIVATNA LICA</a:t>
            </a:r>
            <a:r>
              <a:rPr lang="sr-Latn-ME" sz="2100" b="1" dirty="0">
                <a:solidFill>
                  <a:srgbClr val="FF5050"/>
                </a:solidFill>
                <a:effectLst/>
                <a:latin typeface="Lucida Bright" panose="02040602050505020304" pitchFamily="18" charset="0"/>
                <a:sym typeface="Wingdings" panose="05000000000000000000" pitchFamily="2" charset="2"/>
              </a:rPr>
              <a:t>?</a:t>
            </a:r>
          </a:p>
          <a:p>
            <a:pPr algn="just">
              <a:lnSpc>
                <a:spcPct val="100000"/>
              </a:lnSpc>
            </a:pPr>
            <a:r>
              <a:rPr lang="sr-Latn-ME" b="1" dirty="0">
                <a:effectLst/>
                <a:latin typeface="Lucida Bright" panose="02040602050505020304" pitchFamily="18" charset="0"/>
                <a:sym typeface="Wingdings" panose="05000000000000000000" pitchFamily="2" charset="2"/>
              </a:rPr>
              <a:t>Kada su privatna lica dužna poštovati zabrane ograničenja slobode kretanja (</a:t>
            </a:r>
            <a:r>
              <a:rPr lang="sr-Latn-ME" b="1" dirty="0">
                <a:solidFill>
                  <a:srgbClr val="FF5050"/>
                </a:solidFill>
                <a:effectLst/>
                <a:latin typeface="Lucida Bright" panose="02040602050505020304" pitchFamily="18" charset="0"/>
                <a:sym typeface="Wingdings" panose="05000000000000000000" pitchFamily="2" charset="2"/>
              </a:rPr>
              <a:t>horizontalno neposredno ili „treće dejstvo“ osnovnih sloboda</a:t>
            </a:r>
            <a:r>
              <a:rPr lang="sr-Latn-ME" b="1" dirty="0">
                <a:effectLst/>
                <a:latin typeface="Lucida Bright" panose="02040602050505020304" pitchFamily="18" charset="0"/>
                <a:sym typeface="Wingdings" panose="05000000000000000000" pitchFamily="2" charset="2"/>
              </a:rPr>
              <a:t>) na unutrašnjem tržištu, ista takođe imaju pravo, shodno stavu Suda pravde, da se pozovu </a:t>
            </a:r>
            <a:r>
              <a:rPr lang="sr-Latn-ME" b="1" u="sng" dirty="0">
                <a:effectLst/>
                <a:latin typeface="Lucida Bright" panose="02040602050505020304" pitchFamily="18" charset="0"/>
                <a:sym typeface="Wingdings" panose="05000000000000000000" pitchFamily="2" charset="2"/>
              </a:rPr>
              <a:t>na pisane razloge opravdanja</a:t>
            </a:r>
            <a:r>
              <a:rPr lang="sr-Latn-ME" b="1" dirty="0">
                <a:effectLst/>
                <a:latin typeface="Lucida Bright" panose="02040602050505020304" pitchFamily="18" charset="0"/>
                <a:sym typeface="Wingdings" panose="05000000000000000000" pitchFamily="2" charset="2"/>
              </a:rPr>
              <a:t> ograničenja (javni poredak, javna sigurnost i zaštita zdravlja). </a:t>
            </a:r>
          </a:p>
          <a:p>
            <a:pPr algn="just">
              <a:lnSpc>
                <a:spcPct val="100000"/>
              </a:lnSpc>
            </a:pPr>
            <a:r>
              <a:rPr lang="sr-Latn-ME" b="1" dirty="0">
                <a:effectLst/>
                <a:latin typeface="Lucida Bright" panose="02040602050505020304" pitchFamily="18" charset="0"/>
                <a:sym typeface="Wingdings" panose="05000000000000000000" pitchFamily="2" charset="2"/>
              </a:rPr>
              <a:t>Međutim, manje je vjerovatno da će privatni subjekti doći u poziciju da pravdaju svoja postupanja kojima ograničavaju slobodu kretanja razlozima javnog poretka, javne sigurnosti i zaštite zdravlja. </a:t>
            </a:r>
          </a:p>
          <a:p>
            <a:pPr algn="just">
              <a:lnSpc>
                <a:spcPct val="100000"/>
              </a:lnSpc>
            </a:pPr>
            <a:r>
              <a:rPr lang="sr-Latn-ME" b="1" dirty="0">
                <a:effectLst/>
                <a:latin typeface="Lucida Bright" panose="02040602050505020304" pitchFamily="18" charset="0"/>
                <a:sym typeface="Wingdings" panose="05000000000000000000" pitchFamily="2" charset="2"/>
              </a:rPr>
              <a:t>Danas se smatra da se, </a:t>
            </a:r>
            <a:r>
              <a:rPr lang="sr-Latn-ME" b="1" dirty="0">
                <a:solidFill>
                  <a:srgbClr val="FF5050"/>
                </a:solidFill>
                <a:effectLst/>
                <a:latin typeface="Lucida Bright" panose="02040602050505020304" pitchFamily="18" charset="0"/>
                <a:sym typeface="Wingdings" panose="05000000000000000000" pitchFamily="2" charset="2"/>
              </a:rPr>
              <a:t>shodno odluci u slučaju </a:t>
            </a:r>
            <a:r>
              <a:rPr lang="sr-Latn-ME" b="1" i="1" dirty="0">
                <a:solidFill>
                  <a:srgbClr val="FF5050"/>
                </a:solidFill>
                <a:effectLst/>
                <a:latin typeface="Lucida Bright" panose="02040602050505020304" pitchFamily="18" charset="0"/>
                <a:sym typeface="Wingdings" panose="05000000000000000000" pitchFamily="2" charset="2"/>
              </a:rPr>
              <a:t>Angonese, (</a:t>
            </a:r>
            <a:r>
              <a:rPr lang="sr-Latn-ME" b="1" dirty="0">
                <a:solidFill>
                  <a:srgbClr val="FF5050"/>
                </a:solidFill>
                <a:effectLst/>
                <a:latin typeface="Lucida Bright" panose="02040602050505020304" pitchFamily="18" charset="0"/>
                <a:sym typeface="Wingdings" panose="05000000000000000000" pitchFamily="2" charset="2"/>
              </a:rPr>
              <a:t>restriktivne) mjere privatnih lica mogu pravdati čak i </a:t>
            </a:r>
            <a:r>
              <a:rPr lang="sr-Latn-ME" b="1" u="sng" dirty="0">
                <a:solidFill>
                  <a:srgbClr val="FF5050"/>
                </a:solidFill>
                <a:effectLst/>
                <a:latin typeface="Lucida Bright" panose="02040602050505020304" pitchFamily="18" charset="0"/>
                <a:sym typeface="Wingdings" panose="05000000000000000000" pitchFamily="2" charset="2"/>
              </a:rPr>
              <a:t>ekonomskim ciljevima</a:t>
            </a:r>
            <a:r>
              <a:rPr lang="sr-Latn-ME" b="1" dirty="0">
                <a:effectLst/>
                <a:latin typeface="Lucida Bright" panose="02040602050505020304" pitchFamily="18" charset="0"/>
                <a:sym typeface="Wingdings" panose="05000000000000000000" pitchFamily="2" charset="2"/>
              </a:rPr>
              <a:t>, što je izričito zabranjeno u slučaju država članica i drugih subjekata koji predstavljaju emanciju iste. </a:t>
            </a:r>
          </a:p>
          <a:p>
            <a:pPr algn="just">
              <a:lnSpc>
                <a:spcPct val="100000"/>
              </a:lnSpc>
            </a:pPr>
            <a:r>
              <a:rPr lang="sr-Latn-ME" b="1" dirty="0">
                <a:effectLst/>
                <a:latin typeface="Lucida Bright" panose="02040602050505020304" pitchFamily="18" charset="0"/>
                <a:sym typeface="Wingdings" panose="05000000000000000000" pitchFamily="2" charset="2"/>
              </a:rPr>
              <a:t>Tako je Sud pravde dozvolio u slučaju </a:t>
            </a:r>
            <a:r>
              <a:rPr lang="sr-Latn-ME" b="1" i="1" dirty="0">
                <a:effectLst/>
                <a:latin typeface="Lucida Bright" panose="02040602050505020304" pitchFamily="18" charset="0"/>
                <a:sym typeface="Wingdings" panose="05000000000000000000" pitchFamily="2" charset="2"/>
              </a:rPr>
              <a:t>Angonese </a:t>
            </a:r>
            <a:r>
              <a:rPr lang="sr-Latn-ME" b="1" dirty="0">
                <a:effectLst/>
                <a:latin typeface="Lucida Bright" panose="02040602050505020304" pitchFamily="18" charset="0"/>
                <a:sym typeface="Wingdings" panose="05000000000000000000" pitchFamily="2" charset="2"/>
              </a:rPr>
              <a:t>da se radi obezbjeđenja funkcionalnosti privrednog društva istom dozvoli da insistira na posebnim kvalifikacijama zaposlenih koje su se ticale poznavanja jezika. </a:t>
            </a:r>
            <a:endParaRPr lang="sr-Latn-ME" b="1" i="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96696"/>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5856843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360" y="1052736"/>
            <a:ext cx="11062964" cy="1103442"/>
          </a:xfrm>
        </p:spPr>
        <p:txBody>
          <a:bodyPr>
            <a:noAutofit/>
          </a:bodyPr>
          <a:lstStyle/>
          <a:p>
            <a:r>
              <a:rPr lang="sr-Latn-ME" sz="3600" dirty="0">
                <a:latin typeface="Lucida Fax" panose="02060602050505020204" pitchFamily="18" charset="0"/>
              </a:rPr>
              <a:t>Osnovne slobode unutrašnjeG tržišta</a:t>
            </a:r>
            <a:r>
              <a:rPr lang="sr-Latn-ME" dirty="0">
                <a:latin typeface="Lucida Fax" panose="02060602050505020204" pitchFamily="18" charset="0"/>
              </a:rPr>
              <a:t/>
            </a:r>
            <a:br>
              <a:rPr lang="sr-Latn-ME" dirty="0">
                <a:latin typeface="Lucida Fax" panose="02060602050505020204" pitchFamily="18" charset="0"/>
              </a:rPr>
            </a:br>
            <a:r>
              <a:rPr lang="sr-Latn-ME" dirty="0">
                <a:latin typeface="Lucida Fax" panose="02060602050505020204" pitchFamily="18" charset="0"/>
              </a:rPr>
              <a:t>- </a:t>
            </a:r>
            <a:r>
              <a:rPr lang="sr-Latn-ME" dirty="0">
                <a:solidFill>
                  <a:srgbClr val="FFCC66"/>
                </a:solidFill>
                <a:latin typeface="Lucida Fax" panose="02060602050505020204" pitchFamily="18" charset="0"/>
              </a:rPr>
              <a:t>Ograničenja ograničenja… -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algn="just">
              <a:lnSpc>
                <a:spcPct val="100000"/>
              </a:lnSpc>
            </a:pPr>
            <a:r>
              <a:rPr lang="sr-Latn-ME" sz="2100" b="1" dirty="0">
                <a:solidFill>
                  <a:srgbClr val="FF5050"/>
                </a:solidFill>
                <a:effectLst/>
                <a:latin typeface="Lucida Bright" panose="02040602050505020304" pitchFamily="18" charset="0"/>
                <a:sym typeface="Wingdings" panose="05000000000000000000" pitchFamily="2" charset="2"/>
              </a:rPr>
              <a:t>Ograničenja osnovnih sloboda takođe podliježu ograničenjima, čime se nastoji spriječiti zloupotreba dozvoljenih ograničenja!</a:t>
            </a:r>
          </a:p>
          <a:p>
            <a:pPr algn="just">
              <a:lnSpc>
                <a:spcPct val="100000"/>
              </a:lnSpc>
            </a:pPr>
            <a:r>
              <a:rPr lang="sr-Latn-ME" sz="2100" b="1" dirty="0">
                <a:effectLst/>
                <a:latin typeface="Lucida Bright" panose="02040602050505020304" pitchFamily="18" charset="0"/>
                <a:sym typeface="Wingdings" panose="05000000000000000000" pitchFamily="2" charset="2"/>
              </a:rPr>
              <a:t>Najprije, ograničenja osnovnih sloboda unutrašnjeg tržišta moraju zadovoljiti </a:t>
            </a:r>
            <a:r>
              <a:rPr lang="sr-Latn-ME" sz="2100" b="1" dirty="0">
                <a:solidFill>
                  <a:srgbClr val="FF5050"/>
                </a:solidFill>
                <a:effectLst/>
                <a:latin typeface="Lucida Bright" panose="02040602050505020304" pitchFamily="18" charset="0"/>
                <a:sym typeface="Wingdings" panose="05000000000000000000" pitchFamily="2" charset="2"/>
              </a:rPr>
              <a:t>test proporcionalnosti</a:t>
            </a:r>
            <a:r>
              <a:rPr lang="sr-Latn-ME" sz="2100" b="1" dirty="0">
                <a:effectLst/>
                <a:latin typeface="Lucida Bright" panose="02040602050505020304" pitchFamily="18" charset="0"/>
                <a:sym typeface="Wingdings" panose="05000000000000000000" pitchFamily="2" charset="2"/>
              </a:rPr>
              <a:t>, što znači da moraju biti: </a:t>
            </a:r>
          </a:p>
          <a:p>
            <a:pPr marL="457200" indent="-457200" algn="just">
              <a:lnSpc>
                <a:spcPct val="100000"/>
              </a:lnSpc>
              <a:buFont typeface="+mj-lt"/>
              <a:buAutoNum type="arabicPeriod"/>
            </a:pPr>
            <a:r>
              <a:rPr lang="sr-Latn-ME" sz="2100" b="1" dirty="0">
                <a:solidFill>
                  <a:srgbClr val="FFCC66"/>
                </a:solidFill>
                <a:effectLst/>
                <a:latin typeface="Lucida Bright" panose="02040602050505020304" pitchFamily="18" charset="0"/>
                <a:sym typeface="Wingdings" panose="05000000000000000000" pitchFamily="2" charset="2"/>
              </a:rPr>
              <a:t>Prikladne</a:t>
            </a:r>
            <a:r>
              <a:rPr lang="sr-Latn-ME" sz="2100" b="1" dirty="0">
                <a:effectLst/>
                <a:latin typeface="Lucida Bright" panose="02040602050505020304" pitchFamily="18" charset="0"/>
                <a:sym typeface="Wingdings" panose="05000000000000000000" pitchFamily="2" charset="2"/>
              </a:rPr>
              <a:t> – da se njima podstiče ostvarivanje cilja koji se želi postići ograničenjem</a:t>
            </a:r>
          </a:p>
          <a:p>
            <a:pPr marL="457200" indent="-457200" algn="just">
              <a:lnSpc>
                <a:spcPct val="100000"/>
              </a:lnSpc>
              <a:buFont typeface="+mj-lt"/>
              <a:buAutoNum type="arabicPeriod"/>
            </a:pPr>
            <a:r>
              <a:rPr lang="sr-Latn-ME" sz="2100" b="1" dirty="0">
                <a:solidFill>
                  <a:srgbClr val="FFCC66"/>
                </a:solidFill>
                <a:effectLst/>
                <a:latin typeface="Lucida Bright" panose="02040602050505020304" pitchFamily="18" charset="0"/>
                <a:sym typeface="Wingdings" panose="05000000000000000000" pitchFamily="2" charset="2"/>
              </a:rPr>
              <a:t>Nužne</a:t>
            </a:r>
            <a:r>
              <a:rPr lang="sr-Latn-ME" sz="2100" b="1" dirty="0">
                <a:effectLst/>
                <a:latin typeface="Lucida Bright" panose="02040602050505020304" pitchFamily="18" charset="0"/>
                <a:sym typeface="Wingdings" panose="05000000000000000000" pitchFamily="2" charset="2"/>
              </a:rPr>
              <a:t> – da ne postoji blaže (dozvoljeno) sredstvo za ostvarivanje orpavdavajućeg cilja</a:t>
            </a:r>
          </a:p>
          <a:p>
            <a:pPr marL="457200" indent="-457200" algn="just">
              <a:lnSpc>
                <a:spcPct val="100000"/>
              </a:lnSpc>
              <a:buFont typeface="+mj-lt"/>
              <a:buAutoNum type="arabicPeriod"/>
            </a:pPr>
            <a:r>
              <a:rPr lang="sr-Latn-ME" sz="2100" b="1" dirty="0">
                <a:solidFill>
                  <a:srgbClr val="FFCC66"/>
                </a:solidFill>
                <a:effectLst/>
                <a:latin typeface="Lucida Bright" panose="02040602050505020304" pitchFamily="18" charset="0"/>
                <a:sym typeface="Wingdings" panose="05000000000000000000" pitchFamily="2" charset="2"/>
              </a:rPr>
              <a:t>Primjerene</a:t>
            </a:r>
            <a:r>
              <a:rPr lang="sr-Latn-ME" sz="2100" b="1" dirty="0">
                <a:effectLst/>
                <a:latin typeface="Lucida Bright" panose="02040602050505020304" pitchFamily="18" charset="0"/>
                <a:sym typeface="Wingdings" panose="05000000000000000000" pitchFamily="2" charset="2"/>
              </a:rPr>
              <a:t> – da su u proporciji (srazmjerne) cilju koji se namjerava postići</a:t>
            </a:r>
          </a:p>
          <a:p>
            <a:pPr marL="0" indent="0" algn="just">
              <a:lnSpc>
                <a:spcPct val="100000"/>
              </a:lnSpc>
              <a:buNone/>
            </a:pPr>
            <a:r>
              <a:rPr lang="sr-Latn-ME" sz="2100" b="1" dirty="0">
                <a:effectLst/>
                <a:latin typeface="Lucida Bright" panose="02040602050505020304" pitchFamily="18" charset="0"/>
                <a:sym typeface="Wingdings" panose="05000000000000000000" pitchFamily="2" charset="2"/>
              </a:rPr>
              <a:t>Ispunjenost navedenih (pred)uslova dokazuje sama država članica. </a:t>
            </a:r>
          </a:p>
          <a:p>
            <a:pPr marL="0" indent="0" algn="just">
              <a:lnSpc>
                <a:spcPct val="100000"/>
              </a:lnSpc>
              <a:buNone/>
            </a:pPr>
            <a:r>
              <a:rPr lang="sr-Latn-ME" sz="2100" b="1" dirty="0">
                <a:effectLst/>
                <a:latin typeface="Lucida Bright" panose="02040602050505020304" pitchFamily="18" charset="0"/>
                <a:sym typeface="Wingdings" panose="05000000000000000000" pitchFamily="2" charset="2"/>
              </a:rPr>
              <a:t>Ljudska prava, sad uređena Poveljem EU, predstavljaju primarno pravo EU, pa njihovo ograničenje, u načelu,  ne može biti opravdano uživanjem jedne četiri tržišne slobode kretanja. </a:t>
            </a:r>
            <a:r>
              <a:rPr lang="sr-Latn-ME" sz="2100" b="1" dirty="0">
                <a:solidFill>
                  <a:srgbClr val="FFCC66"/>
                </a:solidFill>
                <a:effectLst/>
                <a:latin typeface="Lucida Bright" panose="02040602050505020304" pitchFamily="18" charset="0"/>
                <a:sym typeface="Wingdings" panose="05000000000000000000" pitchFamily="2" charset="2"/>
              </a:rPr>
              <a:t>A da li je to zaista tako?</a:t>
            </a:r>
          </a:p>
          <a:p>
            <a:pPr marL="0" indent="0" algn="just">
              <a:lnSpc>
                <a:spcPct val="100000"/>
              </a:lnSpc>
              <a:buNone/>
            </a:pPr>
            <a:endParaRPr lang="sr-Latn-ME" b="1" dirty="0">
              <a:solidFill>
                <a:srgbClr val="FF5050"/>
              </a:solidFill>
              <a:effectLst/>
              <a:latin typeface="Lucida Bright" panose="02040602050505020304" pitchFamily="18" charset="0"/>
              <a:sym typeface="Wingdings" panose="05000000000000000000" pitchFamily="2" charset="2"/>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848528" y="-128016"/>
            <a:ext cx="1341886" cy="996696"/>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4192409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3200" dirty="0">
                <a:solidFill>
                  <a:srgbClr val="FFCC66"/>
                </a:solidFill>
                <a:latin typeface="Lucida Fax" panose="02060602050505020204" pitchFamily="18" charset="0"/>
              </a:rPr>
              <a:t>- pojam i ADRESATI -</a:t>
            </a:r>
            <a:r>
              <a:rPr lang="sr-Latn-ME" sz="3200" dirty="0">
                <a:latin typeface="Lucida Fax" panose="02060602050505020204" pitchFamily="18" charset="0"/>
              </a:rPr>
              <a:t/>
            </a:r>
            <a:br>
              <a:rPr lang="sr-Latn-ME" sz="3200" dirty="0">
                <a:latin typeface="Lucida Fax" panose="02060602050505020204" pitchFamily="18" charset="0"/>
              </a:rPr>
            </a:b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u="sng" dirty="0">
                <a:latin typeface="Lucida Bright" panose="02040602050505020304" pitchFamily="18" charset="0"/>
              </a:rPr>
              <a:t>POJAM:</a:t>
            </a:r>
            <a:r>
              <a:rPr lang="sr-Latn-ME" sz="1900" b="1" dirty="0">
                <a:latin typeface="Lucida Bright" panose="02040602050505020304" pitchFamily="18" charset="0"/>
              </a:rPr>
              <a:t> Osnovne (temeljne) slobode unutrašnjeg tržišta EU nastale su kao </a:t>
            </a:r>
            <a:r>
              <a:rPr lang="sr-Latn-ME" sz="1900" b="1" dirty="0">
                <a:solidFill>
                  <a:srgbClr val="FF0000"/>
                </a:solidFill>
                <a:latin typeface="Lucida Bright" panose="02040602050505020304" pitchFamily="18" charset="0"/>
              </a:rPr>
              <a:t>garancija fizičkim i pravnim licima država članica </a:t>
            </a:r>
            <a:r>
              <a:rPr lang="sr-Latn-ME" sz="1900" b="1" dirty="0">
                <a:latin typeface="Lucida Bright" panose="02040602050505020304" pitchFamily="18" charset="0"/>
              </a:rPr>
              <a:t>(u nekim aspektima i drugih država) da </a:t>
            </a:r>
            <a:r>
              <a:rPr lang="sr-Latn-ME" sz="1900" b="1" dirty="0">
                <a:solidFill>
                  <a:srgbClr val="FF0000"/>
                </a:solidFill>
                <a:latin typeface="Lucida Bright" panose="02040602050505020304" pitchFamily="18" charset="0"/>
              </a:rPr>
              <a:t>nesmetano kretanje roba, ljudi, usluga i kapitala na teritoriji EU </a:t>
            </a:r>
            <a:r>
              <a:rPr lang="sr-Latn-ME" sz="1900" b="1" dirty="0">
                <a:latin typeface="Lucida Bright" panose="02040602050505020304" pitchFamily="18" charset="0"/>
              </a:rPr>
              <a:t>neće biti ugroženo od strane država članica.</a:t>
            </a:r>
          </a:p>
          <a:p>
            <a:pPr algn="just">
              <a:lnSpc>
                <a:spcPct val="100000"/>
              </a:lnSpc>
            </a:pPr>
            <a:r>
              <a:rPr lang="sr-Latn-ME" sz="1900" b="1" dirty="0">
                <a:latin typeface="Lucida Bright" panose="02040602050505020304" pitchFamily="18" charset="0"/>
              </a:rPr>
              <a:t>ADRESATI: Budući da je svrha četiri slobode unutrašnjeg tržišta je uklanjanje svih prepreka slobode kretanja koje su rezultat postojanja nacionalnog suvereniteta i granica između država članica </a:t>
            </a:r>
            <a:r>
              <a:rPr lang="sr-Latn-ME" sz="1900" b="1" dirty="0">
                <a:solidFill>
                  <a:srgbClr val="FF5050"/>
                </a:solidFill>
                <a:latin typeface="Lucida Bright" panose="02040602050505020304" pitchFamily="18" charset="0"/>
              </a:rPr>
              <a:t>glavni adresati </a:t>
            </a:r>
            <a:r>
              <a:rPr lang="sr-Latn-ME" sz="1900" b="1" dirty="0">
                <a:latin typeface="Lucida Bright" panose="02040602050505020304" pitchFamily="18" charset="0"/>
              </a:rPr>
              <a:t>(nosioci obaveza) </a:t>
            </a:r>
            <a:r>
              <a:rPr lang="sr-Latn-ME" sz="1900" b="1" dirty="0">
                <a:solidFill>
                  <a:srgbClr val="FF5050"/>
                </a:solidFill>
                <a:latin typeface="Lucida Bright" panose="02040602050505020304" pitchFamily="18" charset="0"/>
              </a:rPr>
              <a:t>su države članice</a:t>
            </a:r>
            <a:r>
              <a:rPr lang="sr-Latn-ME" sz="1900" b="1" dirty="0">
                <a:latin typeface="Lucida Bright" panose="02040602050505020304" pitchFamily="18" charset="0"/>
              </a:rPr>
              <a:t>. Odatle se sloboda kretanja na unutrašnjem tržištu primjenjuje samo na </a:t>
            </a:r>
            <a:r>
              <a:rPr lang="sr-Latn-ME" sz="1900" b="1" dirty="0">
                <a:solidFill>
                  <a:srgbClr val="FF5050"/>
                </a:solidFill>
                <a:latin typeface="Lucida Bright" panose="02040602050505020304" pitchFamily="18" charset="0"/>
              </a:rPr>
              <a:t>situacije u kojima se javlja prekogranični element</a:t>
            </a:r>
            <a:r>
              <a:rPr lang="sr-Latn-ME" sz="1900" b="1" dirty="0">
                <a:latin typeface="Lucida Bright" panose="02040602050505020304" pitchFamily="18" charset="0"/>
              </a:rPr>
              <a:t>. </a:t>
            </a:r>
          </a:p>
          <a:p>
            <a:pPr algn="just">
              <a:lnSpc>
                <a:spcPct val="100000"/>
              </a:lnSpc>
            </a:pPr>
            <a:r>
              <a:rPr lang="sr-Latn-ME" sz="1900" b="1" dirty="0">
                <a:latin typeface="Lucida Bright" panose="02040602050505020304" pitchFamily="18" charset="0"/>
              </a:rPr>
              <a:t>Državi se pripisuje mjere svih državnih i organa lokalne samouprave, javnih preduzeća i privrednih društava u privatnom vlasništvu, ako su na njih prenijeta javna ovlašćenja...</a:t>
            </a:r>
          </a:p>
          <a:p>
            <a:pPr algn="just">
              <a:lnSpc>
                <a:spcPct val="100000"/>
              </a:lnSpc>
            </a:pPr>
            <a:r>
              <a:rPr lang="sr-Latn-ME" sz="1900" b="1" dirty="0">
                <a:solidFill>
                  <a:srgbClr val="FF5050"/>
                </a:solidFill>
                <a:latin typeface="Lucida Bright" panose="02040602050505020304" pitchFamily="18" charset="0"/>
              </a:rPr>
              <a:t>Pojam države u širem smislu danas uključuje i subjekte koji se smatraju „</a:t>
            </a:r>
            <a:r>
              <a:rPr lang="sr-Latn-ME" sz="1900" b="1" u="sng" dirty="0">
                <a:solidFill>
                  <a:srgbClr val="FF5050"/>
                </a:solidFill>
                <a:effectLst/>
                <a:latin typeface="Lucida Bright" panose="02040602050505020304" pitchFamily="18" charset="0"/>
              </a:rPr>
              <a:t>emanacijom države</a:t>
            </a:r>
            <a:r>
              <a:rPr lang="sr-Latn-ME" sz="1900" b="1" dirty="0">
                <a:solidFill>
                  <a:srgbClr val="FF5050"/>
                </a:solidFill>
                <a:latin typeface="Lucida Bright" panose="02040602050505020304" pitchFamily="18" charset="0"/>
              </a:rPr>
              <a:t>“: </a:t>
            </a:r>
            <a:r>
              <a:rPr lang="sr-Latn-ME" sz="1900" b="1" dirty="0">
                <a:solidFill>
                  <a:srgbClr val="FFFF99"/>
                </a:solidFill>
                <a:latin typeface="Lucida Bright" panose="02040602050505020304" pitchFamily="18" charset="0"/>
              </a:rPr>
              <a:t>„Svako tijelo, bez obzira na pravnu formu, koje je odlukom države učinjeno odgovornim za vršenje javnih usluga pod kontrolom države i u te svrhe ima posebna ovlašćenja van kruga onih koja proističu iz standardnih pravila koja se primjenjuju na odnose između privatnih lica“ </a:t>
            </a:r>
            <a:r>
              <a:rPr lang="sr-Latn-ME" sz="1900" b="1" dirty="0">
                <a:solidFill>
                  <a:schemeClr val="tx1">
                    <a:lumMod val="95000"/>
                  </a:schemeClr>
                </a:solidFill>
                <a:latin typeface="Lucida Bright" panose="02040602050505020304" pitchFamily="18" charset="0"/>
              </a:rPr>
              <a:t>(</a:t>
            </a:r>
            <a:r>
              <a:rPr lang="en-US" sz="1900" i="1" dirty="0"/>
              <a:t>Foster v British Gas</a:t>
            </a:r>
            <a:r>
              <a:rPr lang="sr-Latn-ME" sz="1900" i="1" dirty="0"/>
              <a:t>, 1989). </a:t>
            </a: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224" y="116632"/>
            <a:ext cx="1656184" cy="668844"/>
          </a:xfrm>
          <a:prstGeom prst="rect">
            <a:avLst/>
          </a:prstGeom>
        </p:spPr>
      </p:pic>
    </p:spTree>
    <p:extLst>
      <p:ext uri="{BB962C8B-B14F-4D97-AF65-F5344CB8AC3E}">
        <p14:creationId xmlns:p14="http://schemas.microsoft.com/office/powerpoint/2010/main" val="680145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648072"/>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3200" dirty="0">
                <a:solidFill>
                  <a:srgbClr val="FFCC66"/>
                </a:solidFill>
                <a:latin typeface="Lucida Fax" panose="02060602050505020204" pitchFamily="18" charset="0"/>
              </a:rPr>
              <a:t>- pojam i ADRESATI -</a:t>
            </a:r>
            <a:br>
              <a:rPr lang="sr-Latn-ME" sz="3200" dirty="0">
                <a:solidFill>
                  <a:srgbClr val="FFCC66"/>
                </a:solidFill>
                <a:latin typeface="Lucida Fax" panose="02060602050505020204" pitchFamily="18" charset="0"/>
              </a:rPr>
            </a:br>
            <a:endParaRPr lang="en-US" sz="3200" dirty="0">
              <a:solidFill>
                <a:srgbClr val="FFCC66"/>
              </a:solidFill>
              <a:latin typeface="Lucida Fax" panose="02060602050505020204" pitchFamily="18" charset="0"/>
            </a:endParaRPr>
          </a:p>
        </p:txBody>
      </p:sp>
      <p:sp>
        <p:nvSpPr>
          <p:cNvPr id="3" name="Content Placeholder 2"/>
          <p:cNvSpPr>
            <a:spLocks noGrp="1"/>
          </p:cNvSpPr>
          <p:nvPr>
            <p:ph idx="1"/>
          </p:nvPr>
        </p:nvSpPr>
        <p:spPr>
          <a:xfrm>
            <a:off x="47328" y="1844824"/>
            <a:ext cx="12025336" cy="5013176"/>
          </a:xfrm>
        </p:spPr>
        <p:txBody>
          <a:bodyPr>
            <a:noAutofit/>
          </a:bodyPr>
          <a:lstStyle/>
          <a:p>
            <a:pPr algn="just">
              <a:lnSpc>
                <a:spcPct val="100000"/>
              </a:lnSpc>
            </a:pPr>
            <a:r>
              <a:rPr lang="sr-Latn-ME" b="1" dirty="0">
                <a:latin typeface="Lucida Bright" panose="02040602050505020304" pitchFamily="18" charset="0"/>
              </a:rPr>
              <a:t>Pod državnim djelovanjem se podrazumijevaju sve mjere koje se mogu pripisati državi nezavisno od oblika i (ne)obavezujućeg karaktera (prošireno vertikalno dejstvo). Primjera radi, javni poziv potrošačima da kupuju domaće proizovde, uz indirektne podsticajne mjere, može se smatrati restriktivnom državnom mjerom u smislu slobode kretanja robe na unutrašnjem tržištu. </a:t>
            </a:r>
          </a:p>
          <a:p>
            <a:pPr algn="just">
              <a:lnSpc>
                <a:spcPct val="100000"/>
              </a:lnSpc>
            </a:pPr>
            <a:r>
              <a:rPr lang="sr-Latn-ME" b="1" dirty="0">
                <a:latin typeface="Lucida Bright" panose="02040602050505020304" pitchFamily="18" charset="0"/>
              </a:rPr>
              <a:t>Najzad, država članica u ovom kontekstu ima dvije obaveze: </a:t>
            </a:r>
          </a:p>
          <a:p>
            <a:pPr marL="457200" indent="-457200" algn="just">
              <a:lnSpc>
                <a:spcPct val="100000"/>
              </a:lnSpc>
              <a:buAutoNum type="arabicPeriod"/>
            </a:pPr>
            <a:r>
              <a:rPr lang="sr-Latn-ME" b="1" u="sng" dirty="0">
                <a:latin typeface="Lucida Bright" panose="02040602050505020304" pitchFamily="18" charset="0"/>
              </a:rPr>
              <a:t>Da se uzdržava od ograničavanja slobode kretanja na unutrašnjem tržištu</a:t>
            </a:r>
            <a:r>
              <a:rPr lang="sr-Latn-ME" b="1" dirty="0">
                <a:latin typeface="Lucida Bright" panose="02040602050505020304" pitchFamily="18" charset="0"/>
              </a:rPr>
              <a:t>;</a:t>
            </a:r>
          </a:p>
          <a:p>
            <a:pPr marL="457200" indent="-457200" algn="just">
              <a:lnSpc>
                <a:spcPct val="100000"/>
              </a:lnSpc>
              <a:buAutoNum type="arabicPeriod"/>
            </a:pPr>
            <a:r>
              <a:rPr lang="sr-Latn-ME" b="1" u="sng" dirty="0">
                <a:latin typeface="Lucida Bright" panose="02040602050505020304" pitchFamily="18" charset="0"/>
              </a:rPr>
              <a:t>Da aktivno djeluje u obezbjeđivanju zaštite od povrede osnovnih sloboda koju čine druga (privatna) lica (e.g. „slučaj španskih jagoda“).</a:t>
            </a:r>
          </a:p>
          <a:p>
            <a:pPr algn="just">
              <a:lnSpc>
                <a:spcPct val="100000"/>
              </a:lnSpc>
            </a:pPr>
            <a:r>
              <a:rPr lang="sr-Latn-ME" b="1" dirty="0">
                <a:solidFill>
                  <a:srgbClr val="FF5050"/>
                </a:solidFill>
                <a:latin typeface="Lucida Bright" panose="02040602050505020304" pitchFamily="18" charset="0"/>
              </a:rPr>
              <a:t>Organi EU su takođe adresati osnovnih tržišnih sloboda</a:t>
            </a:r>
            <a:r>
              <a:rPr lang="sr-Latn-ME" b="1" dirty="0">
                <a:solidFill>
                  <a:schemeClr val="tx1">
                    <a:lumMod val="95000"/>
                  </a:schemeClr>
                </a:solidFill>
                <a:latin typeface="Lucida Bright" panose="02040602050505020304" pitchFamily="18" charset="0"/>
              </a:rPr>
              <a:t>, posebno u kontekstu prekoračenja sopstvenih ovlašćenja.</a:t>
            </a:r>
          </a:p>
          <a:p>
            <a:pPr algn="just">
              <a:lnSpc>
                <a:spcPct val="100000"/>
              </a:lnSpc>
            </a:pPr>
            <a:r>
              <a:rPr lang="sr-Latn-ME" b="1" dirty="0">
                <a:solidFill>
                  <a:schemeClr val="tx1">
                    <a:lumMod val="95000"/>
                  </a:schemeClr>
                </a:solidFill>
                <a:latin typeface="Lucida Bright" panose="02040602050505020304" pitchFamily="18" charset="0"/>
              </a:rPr>
              <a:t>Kreativnim tumačenjem Suda pravde došlo se i do standarda da </a:t>
            </a:r>
            <a:r>
              <a:rPr lang="sr-Latn-ME" b="1" dirty="0">
                <a:solidFill>
                  <a:srgbClr val="FF5050"/>
                </a:solidFill>
                <a:latin typeface="Lucida Bright" panose="02040602050505020304" pitchFamily="18" charset="0"/>
              </a:rPr>
              <a:t>adresati mogu biti i pojedini subjekti privatnog prava </a:t>
            </a:r>
            <a:r>
              <a:rPr lang="sr-Latn-ME" b="1" dirty="0">
                <a:solidFill>
                  <a:schemeClr val="tx1">
                    <a:lumMod val="95000"/>
                  </a:schemeClr>
                </a:solidFill>
                <a:latin typeface="Lucida Bright" panose="02040602050505020304" pitchFamily="18" charset="0"/>
              </a:rPr>
              <a:t>- horizontalno neposredno dejstvo slobode kretanja (zasad samo slobode kretanja radnika i slobode pružanja usluga u širem smislu...)</a:t>
            </a:r>
            <a:endParaRPr lang="en-US" sz="2100" b="1" dirty="0">
              <a:latin typeface="Lucida Bright" panose="02040602050505020304" pitchFamily="18" charset="0"/>
            </a:endParaRPr>
          </a:p>
          <a:p>
            <a:pPr marL="457200" indent="-457200" algn="just">
              <a:lnSpc>
                <a:spcPct val="100000"/>
              </a:lnSpc>
              <a:buAutoNum type="arabicPeriod"/>
            </a:pPr>
            <a:endParaRPr lang="sr-Latn-ME" sz="2300" b="1" dirty="0">
              <a:effectLst/>
              <a:latin typeface="Lucida Bright" panose="02040602050505020304" pitchFamily="18" charset="0"/>
            </a:endParaRP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14297190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720080"/>
          </a:xfrm>
        </p:spPr>
        <p:txBody>
          <a:bodyPr>
            <a:noAutofit/>
          </a:bodyPr>
          <a:lstStyle/>
          <a:p>
            <a:r>
              <a:rPr lang="sr-Latn-ME" dirty="0">
                <a:solidFill>
                  <a:srgbClr val="FFC000"/>
                </a:solidFill>
                <a:latin typeface="Lucida Fax" panose="02060602050505020204" pitchFamily="18" charset="0"/>
              </a:rPr>
              <a:t>Osnovne</a:t>
            </a:r>
            <a:r>
              <a:rPr lang="sr-Latn-ME" dirty="0">
                <a:latin typeface="Lucida Fax" panose="02060602050505020204" pitchFamily="18" charset="0"/>
              </a:rPr>
              <a:t> </a:t>
            </a:r>
            <a:r>
              <a:rPr lang="sr-Latn-ME" dirty="0">
                <a:solidFill>
                  <a:srgbClr val="FFC000"/>
                </a:solidFill>
                <a:latin typeface="Lucida Fax" panose="02060602050505020204" pitchFamily="18" charset="0"/>
              </a:rPr>
              <a:t>slobode unutrašnjeG tržišta</a:t>
            </a:r>
            <a:br>
              <a:rPr lang="sr-Latn-ME" dirty="0">
                <a:solidFill>
                  <a:srgbClr val="FFC000"/>
                </a:solidFill>
                <a:latin typeface="Lucida Fax" panose="02060602050505020204" pitchFamily="18" charset="0"/>
              </a:rPr>
            </a:br>
            <a:r>
              <a:rPr lang="sr-Latn-ME" sz="3200" dirty="0">
                <a:solidFill>
                  <a:srgbClr val="FFC000"/>
                </a:solidFill>
                <a:latin typeface="Lucida Fax" panose="02060602050505020204" pitchFamily="18" charset="0"/>
              </a:rPr>
              <a:t>- Podjela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19336" y="1916832"/>
            <a:ext cx="11989332" cy="4941168"/>
          </a:xfrm>
        </p:spPr>
        <p:txBody>
          <a:bodyPr>
            <a:noAutofit/>
          </a:bodyPr>
          <a:lstStyle/>
          <a:p>
            <a:pPr algn="just">
              <a:lnSpc>
                <a:spcPct val="100000"/>
              </a:lnSpc>
            </a:pPr>
            <a:r>
              <a:rPr lang="sr-Latn-ME" sz="1950" b="1" dirty="0">
                <a:latin typeface="Lucida Bright" panose="02040602050505020304" pitchFamily="18" charset="0"/>
              </a:rPr>
              <a:t>Osim standardne podjele na četiri slobode, može se postaviti pitanje dalje podjele slobode kretanja kapitala i slobode pružanja usluga na unutrašnjem tržištu, pa se, zavisno od ugla gledanja, može govoriti o 4, 5 ili 6 osnovnih tržišnih sloboda.</a:t>
            </a:r>
            <a:endParaRPr lang="en-GB" sz="1950" b="1" dirty="0">
              <a:latin typeface="Lucida Bright" panose="02040602050505020304" pitchFamily="18" charset="0"/>
            </a:endParaRPr>
          </a:p>
          <a:p>
            <a:pPr algn="just">
              <a:lnSpc>
                <a:spcPct val="100000"/>
              </a:lnSpc>
            </a:pPr>
            <a:r>
              <a:rPr lang="sr-Latn-ME" sz="1950" b="1" dirty="0">
                <a:latin typeface="Lucida Bright" panose="02040602050505020304" pitchFamily="18" charset="0"/>
              </a:rPr>
              <a:t>Naime, puni naziv slobode kretanja kapitala je </a:t>
            </a:r>
            <a:r>
              <a:rPr lang="sr-Latn-ME" sz="1950" b="1" dirty="0">
                <a:solidFill>
                  <a:srgbClr val="FF5050"/>
                </a:solidFill>
                <a:latin typeface="Lucida Bright" panose="02040602050505020304" pitchFamily="18" charset="0"/>
              </a:rPr>
              <a:t>sloboda kretanja kapitala i platnog prometa</a:t>
            </a:r>
            <a:r>
              <a:rPr lang="sr-Latn-ME" sz="1950" b="1" dirty="0">
                <a:latin typeface="Lucida Bright" panose="02040602050505020304" pitchFamily="18" charset="0"/>
              </a:rPr>
              <a:t>, dok </a:t>
            </a:r>
            <a:r>
              <a:rPr lang="en-GB" sz="1950" b="1" dirty="0">
                <a:latin typeface="Lucida Bright" panose="02040602050505020304" pitchFamily="18" charset="0"/>
              </a:rPr>
              <a:t>UFEU </a:t>
            </a:r>
            <a:r>
              <a:rPr lang="sr-Latn-ME" sz="1950" b="1" dirty="0">
                <a:latin typeface="Lucida Bright" panose="02040602050505020304" pitchFamily="18" charset="0"/>
              </a:rPr>
              <a:t>posebno uređuje </a:t>
            </a:r>
            <a:r>
              <a:rPr lang="sr-Latn-ME" sz="1950" b="1" dirty="0">
                <a:solidFill>
                  <a:srgbClr val="FF5050"/>
                </a:solidFill>
                <a:latin typeface="Lucida Bright" panose="02040602050505020304" pitchFamily="18" charset="0"/>
              </a:rPr>
              <a:t>pravo poslovnog nastanjivanja </a:t>
            </a:r>
            <a:r>
              <a:rPr lang="sr-Latn-ME" sz="1950" b="1" dirty="0">
                <a:latin typeface="Lucida Bright" panose="02040602050505020304" pitchFamily="18" charset="0"/>
              </a:rPr>
              <a:t>i </a:t>
            </a:r>
            <a:r>
              <a:rPr lang="sr-Latn-ME" sz="1950" b="1" dirty="0">
                <a:solidFill>
                  <a:srgbClr val="FF5050"/>
                </a:solidFill>
                <a:latin typeface="Lucida Bright" panose="02040602050505020304" pitchFamily="18" charset="0"/>
              </a:rPr>
              <a:t>slobodu pružanja usluga na unutrašnjem tržištu</a:t>
            </a:r>
            <a:r>
              <a:rPr lang="sr-Latn-ME" sz="1950" b="1" dirty="0">
                <a:latin typeface="Lucida Bright" panose="02040602050505020304" pitchFamily="18" charset="0"/>
              </a:rPr>
              <a:t>.</a:t>
            </a:r>
          </a:p>
          <a:p>
            <a:pPr algn="just">
              <a:lnSpc>
                <a:spcPct val="100000"/>
              </a:lnSpc>
            </a:pPr>
            <a:r>
              <a:rPr lang="sr-Latn-ME" sz="1950" b="1" dirty="0">
                <a:effectLst/>
                <a:latin typeface="Lucida Bright" panose="02040602050505020304" pitchFamily="18" charset="0"/>
              </a:rPr>
              <a:t>Podjela osnovnih sloboda unutrašnjeg tržišta: </a:t>
            </a:r>
          </a:p>
          <a:p>
            <a:pPr marL="457200" indent="-457200" algn="just">
              <a:lnSpc>
                <a:spcPct val="100000"/>
              </a:lnSpc>
              <a:buAutoNum type="arabicPeriod"/>
            </a:pPr>
            <a:r>
              <a:rPr lang="sr-Latn-ME" sz="1950" b="1" dirty="0">
                <a:solidFill>
                  <a:srgbClr val="FF5050"/>
                </a:solidFill>
                <a:effectLst/>
                <a:latin typeface="Lucida Bright" panose="02040602050505020304" pitchFamily="18" charset="0"/>
              </a:rPr>
              <a:t>Slobode kretanja osoba/lica</a:t>
            </a:r>
            <a:r>
              <a:rPr lang="sr-Latn-ME" sz="1950" b="1" dirty="0">
                <a:effectLst/>
                <a:latin typeface="Lucida Bright" panose="02040602050505020304" pitchFamily="18" charset="0"/>
              </a:rPr>
              <a:t>: sloboda kretanja radnika i poslovnog nastanjivanja   </a:t>
            </a:r>
          </a:p>
          <a:p>
            <a:pPr marL="457200" indent="-457200" algn="just">
              <a:lnSpc>
                <a:spcPct val="100000"/>
              </a:lnSpc>
              <a:buAutoNum type="arabicPeriod"/>
            </a:pPr>
            <a:r>
              <a:rPr lang="sr-Latn-ME" sz="1950" b="1" dirty="0">
                <a:solidFill>
                  <a:srgbClr val="FF5050"/>
                </a:solidFill>
                <a:effectLst/>
                <a:latin typeface="Lucida Bright" panose="02040602050505020304" pitchFamily="18" charset="0"/>
              </a:rPr>
              <a:t>Sloboda prometa proizvoda i kapitala</a:t>
            </a:r>
            <a:r>
              <a:rPr lang="sr-Latn-ME" sz="1950" b="1" dirty="0">
                <a:effectLst/>
                <a:latin typeface="Lucida Bright" panose="02040602050505020304" pitchFamily="18" charset="0"/>
              </a:rPr>
              <a:t>: sloboda kretanja robe i kapitala.           </a:t>
            </a:r>
          </a:p>
          <a:p>
            <a:pPr marL="457200" indent="-457200" algn="just">
              <a:lnSpc>
                <a:spcPct val="100000"/>
              </a:lnSpc>
              <a:buAutoNum type="arabicPeriod"/>
            </a:pPr>
            <a:r>
              <a:rPr lang="sr-Latn-ME" sz="1950" b="1" u="sng" dirty="0">
                <a:effectLst/>
                <a:latin typeface="Lucida Bright" panose="02040602050505020304" pitchFamily="18" charset="0"/>
              </a:rPr>
              <a:t>Sloboda pružanja usluga</a:t>
            </a:r>
            <a:r>
              <a:rPr lang="sr-Latn-ME" sz="1950" b="1" dirty="0">
                <a:effectLst/>
                <a:latin typeface="Lucida Bright" panose="02040602050505020304" pitchFamily="18" charset="0"/>
              </a:rPr>
              <a:t> ima karakteristike obije kategorije, zavisno od toga sa li se usluga pruža iz </a:t>
            </a:r>
            <a:r>
              <a:rPr lang="sr-Latn-ME" sz="1950" b="1" dirty="0">
                <a:solidFill>
                  <a:srgbClr val="FFFF99"/>
                </a:solidFill>
                <a:effectLst/>
                <a:latin typeface="Lucida Bright" panose="02040602050505020304" pitchFamily="18" charset="0"/>
              </a:rPr>
              <a:t>države porijekla </a:t>
            </a:r>
            <a:r>
              <a:rPr lang="sr-Latn-ME" sz="1950" b="1" dirty="0">
                <a:effectLst/>
                <a:latin typeface="Lucida Bright" panose="02040602050505020304" pitchFamily="18" charset="0"/>
              </a:rPr>
              <a:t>(e-servisi i dr.) pružaoca usluge ili podrazumijeva njegov prelazak granice u cilju pružanja usluge na teritoriji </a:t>
            </a:r>
            <a:r>
              <a:rPr lang="sr-Latn-ME" sz="1950" b="1" dirty="0">
                <a:solidFill>
                  <a:srgbClr val="FFFF99"/>
                </a:solidFill>
                <a:effectLst/>
                <a:latin typeface="Lucida Bright" panose="02040602050505020304" pitchFamily="18" charset="0"/>
              </a:rPr>
              <a:t>države prijema </a:t>
            </a:r>
            <a:r>
              <a:rPr lang="sr-Latn-ME" sz="1950" b="1" dirty="0">
                <a:effectLst/>
                <a:latin typeface="Lucida Bright" panose="02040602050505020304" pitchFamily="18" charset="0"/>
              </a:rPr>
              <a:t>usluge.</a:t>
            </a:r>
          </a:p>
          <a:p>
            <a:pPr marL="0" indent="0" algn="just">
              <a:lnSpc>
                <a:spcPct val="100000"/>
              </a:lnSpc>
              <a:buNone/>
            </a:pPr>
            <a:r>
              <a:rPr lang="sr-Latn-ME" sz="1900" b="1" dirty="0">
                <a:solidFill>
                  <a:srgbClr val="FFFF99"/>
                </a:solidFill>
                <a:effectLst/>
                <a:latin typeface="Lucida Bright" panose="02040602050505020304" pitchFamily="18" charset="0"/>
              </a:rPr>
              <a:t>Opisane razlike između osnovnih sloboda su, osim teorijskog, od praktičnog značaja, budući da utiču i na različit pristup Suda pravde u tumačenju odgovarajućih odredaba UFEU.</a:t>
            </a: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64552" y="0"/>
            <a:ext cx="1125862" cy="836712"/>
          </a:xfrm>
          <a:prstGeom prst="rect">
            <a:avLst/>
          </a:prstGeom>
          <a:noFill/>
          <a:ln w="9525">
            <a:noFill/>
            <a:miter lim="800000"/>
            <a:headEnd/>
            <a:tailEnd/>
          </a:ln>
        </p:spPr>
      </p:pic>
      <p:pic>
        <p:nvPicPr>
          <p:cNvPr id="7" name="Picture 6">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7876167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72008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solidFill>
                  <a:srgbClr val="FFC000"/>
                </a:solidFill>
                <a:latin typeface="Lucida Fax" panose="02060602050505020204" pitchFamily="18" charset="0"/>
              </a:rPr>
              <a:t>- Metodi harmonizacije regulatornog okvira -</a:t>
            </a:r>
            <a:r>
              <a:rPr lang="sr-Latn-ME" dirty="0">
                <a:solidFill>
                  <a:srgbClr val="FFC000"/>
                </a:solidFill>
                <a:latin typeface="Lucida Fax" panose="02060602050505020204" pitchFamily="18" charset="0"/>
              </a:rPr>
              <a:t/>
            </a:r>
            <a:br>
              <a:rPr lang="sr-Latn-ME" dirty="0">
                <a:solidFill>
                  <a:srgbClr val="FFC000"/>
                </a:solidFill>
                <a:latin typeface="Lucida Fax" panose="02060602050505020204" pitchFamily="18" charset="0"/>
              </a:rPr>
            </a:br>
            <a:endParaRPr lang="en-US"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119336" y="1916832"/>
            <a:ext cx="11989332" cy="4941168"/>
          </a:xfrm>
        </p:spPr>
        <p:txBody>
          <a:bodyPr>
            <a:noAutofit/>
          </a:bodyPr>
          <a:lstStyle/>
          <a:p>
            <a:pPr marL="0" indent="0" algn="just">
              <a:lnSpc>
                <a:spcPct val="100000"/>
              </a:lnSpc>
              <a:buNone/>
            </a:pPr>
            <a:r>
              <a:rPr lang="sr-Latn-ME" sz="1950" b="1" dirty="0">
                <a:solidFill>
                  <a:srgbClr val="FF5050"/>
                </a:solidFill>
                <a:effectLst/>
                <a:latin typeface="Lucida Bright" panose="02040602050505020304" pitchFamily="18" charset="0"/>
              </a:rPr>
              <a:t>NEGATIVNA INTEGRACIJA UNUTRAŠNJEG TRŽIŠTA</a:t>
            </a:r>
          </a:p>
          <a:p>
            <a:pPr algn="just">
              <a:lnSpc>
                <a:spcPct val="100000"/>
              </a:lnSpc>
            </a:pPr>
            <a:r>
              <a:rPr lang="sr-Latn-ME" sz="1950" b="1" dirty="0">
                <a:effectLst/>
                <a:latin typeface="Lucida Bright" panose="02040602050505020304" pitchFamily="18" charset="0"/>
              </a:rPr>
              <a:t>Osnovom načela nadređenosti (supremacije) prava EU, odredbe UFEU o osnovnim slobodama derogiraju, tj. onemogućavaju primjenu nacionalnog prava u dijelu u kojem im je suprotno. Dakle, </a:t>
            </a:r>
            <a:r>
              <a:rPr lang="sr-Latn-ME" sz="1950" b="1" dirty="0">
                <a:solidFill>
                  <a:srgbClr val="FF5050"/>
                </a:solidFill>
                <a:effectLst/>
                <a:latin typeface="Lucida Bright" panose="02040602050505020304" pitchFamily="18" charset="0"/>
              </a:rPr>
              <a:t>„negativna integracija“</a:t>
            </a:r>
            <a:r>
              <a:rPr lang="sr-Latn-ME" sz="1950" b="1" dirty="0">
                <a:effectLst/>
                <a:latin typeface="Lucida Bright" panose="02040602050505020304" pitchFamily="18" charset="0"/>
              </a:rPr>
              <a:t> podrazumijeva direktno ukidanje svih prepreka između država članica u svrhu stvaranja (u konkretnom slučaju) jedinstvenog tržišta na teritoriji EU. </a:t>
            </a:r>
          </a:p>
          <a:p>
            <a:pPr algn="just">
              <a:lnSpc>
                <a:spcPct val="100000"/>
              </a:lnSpc>
            </a:pPr>
            <a:r>
              <a:rPr lang="sr-Latn-ME" sz="1950" b="1" dirty="0">
                <a:effectLst/>
                <a:latin typeface="Lucida Bright" panose="02040602050505020304" pitchFamily="18" charset="0"/>
              </a:rPr>
              <a:t>Međutim, u kontekstu izričitih zabrana u odredbama UFEU koje utvrđuju osnovne slobode unutrašnjeg tržišta, prepreku će predstavljati propisi države prijema ako su strožiji od onih u državi porijekla (e.g. oznaka porijekla robe, garancija proizvodjača i sl.).  </a:t>
            </a:r>
          </a:p>
          <a:p>
            <a:pPr algn="just">
              <a:lnSpc>
                <a:spcPct val="100000"/>
              </a:lnSpc>
            </a:pPr>
            <a:r>
              <a:rPr lang="sr-Latn-ME" sz="1950" b="1" dirty="0">
                <a:effectLst/>
                <a:latin typeface="Lucida Bright" panose="02040602050505020304" pitchFamily="18" charset="0"/>
              </a:rPr>
              <a:t>Dakle, „načelo države porijekla“ (eng. „race to the bottom“), osnovom kojeg će uvijek biti primjenjeni liberalniji propisi države porijekla od strožijih države prijema, dovodi do toga da najniži nacionalni postanu standardi unutrašnjeg tržišta EU (osim u slučaju da se može primijeniti izuzetak opšteg interesa i dr.), a da viši nacionalni standardi ostaju primjenjivi samo kod kretanja roba, radnika, usluga i kapitala unutar granica države članice. </a:t>
            </a: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136560" y="0"/>
            <a:ext cx="1053854" cy="84989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22927079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72008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solidFill>
                  <a:srgbClr val="FFC000"/>
                </a:solidFill>
                <a:latin typeface="Lucida Fax" panose="02060602050505020204" pitchFamily="18" charset="0"/>
              </a:rPr>
              <a:t>- Metodi harmonizacije regulatornog okvira -</a:t>
            </a:r>
            <a:r>
              <a:rPr lang="sr-Latn-ME" dirty="0">
                <a:solidFill>
                  <a:srgbClr val="FFC000"/>
                </a:solidFill>
                <a:latin typeface="Lucida Fax" panose="02060602050505020204" pitchFamily="18" charset="0"/>
              </a:rPr>
              <a:t/>
            </a:r>
            <a:br>
              <a:rPr lang="sr-Latn-ME" dirty="0">
                <a:solidFill>
                  <a:srgbClr val="FFC000"/>
                </a:solidFill>
                <a:latin typeface="Lucida Fax" panose="02060602050505020204" pitchFamily="18" charset="0"/>
              </a:rPr>
            </a:br>
            <a:endParaRPr lang="en-US"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119336" y="1916832"/>
            <a:ext cx="11989332" cy="4941168"/>
          </a:xfrm>
        </p:spPr>
        <p:txBody>
          <a:bodyPr>
            <a:noAutofit/>
          </a:bodyPr>
          <a:lstStyle/>
          <a:p>
            <a:pPr marL="0" indent="0" algn="just">
              <a:lnSpc>
                <a:spcPct val="100000"/>
              </a:lnSpc>
              <a:buNone/>
            </a:pPr>
            <a:r>
              <a:rPr lang="sr-Latn-ME" sz="1950" b="1" dirty="0">
                <a:solidFill>
                  <a:srgbClr val="FF5050"/>
                </a:solidFill>
                <a:effectLst/>
                <a:latin typeface="Lucida Bright" panose="02040602050505020304" pitchFamily="18" charset="0"/>
              </a:rPr>
              <a:t>POZITIVNA INTEGRACIJA UNUTRAŠNJEG TRŽIŠTA</a:t>
            </a:r>
          </a:p>
          <a:p>
            <a:pPr algn="just">
              <a:lnSpc>
                <a:spcPct val="100000"/>
              </a:lnSpc>
            </a:pPr>
            <a:r>
              <a:rPr lang="sr-Latn-ME" sz="1950" b="1" dirty="0">
                <a:effectLst/>
                <a:latin typeface="Lucida Bright" panose="02040602050505020304" pitchFamily="18" charset="0"/>
              </a:rPr>
              <a:t>Primjenom načela negativne integracije, ne bi bilo moguće ostvariti punu integraciju nacionalnih tržišta u jedinstveno - unutrašnje tržište Evropske unije, jer bi se regulatorni okvir istog suštinski sveo na pronalaženje najmanjeg zajedničkog činioca, tj. implementaciju najnižih standarda poslovanja. To bi izvjesno ugrozilo i samo unutrašnje tržište, konkurentnost evropskih ekonomija i ideju evropskih integracija uopšte.</a:t>
            </a:r>
          </a:p>
          <a:p>
            <a:pPr algn="just">
              <a:lnSpc>
                <a:spcPct val="100000"/>
              </a:lnSpc>
            </a:pPr>
            <a:r>
              <a:rPr lang="sr-Latn-ME" sz="1950" b="1" dirty="0">
                <a:effectLst/>
                <a:latin typeface="Lucida Bright" panose="02040602050505020304" pitchFamily="18" charset="0"/>
              </a:rPr>
              <a:t>Odatle se javlja </a:t>
            </a:r>
            <a:r>
              <a:rPr lang="sr-Latn-ME" sz="1950" b="1" dirty="0">
                <a:solidFill>
                  <a:srgbClr val="FF5050"/>
                </a:solidFill>
                <a:effectLst/>
                <a:latin typeface="Lucida Bright" panose="02040602050505020304" pitchFamily="18" charset="0"/>
              </a:rPr>
              <a:t>„pozitivna integracija“</a:t>
            </a:r>
            <a:r>
              <a:rPr lang="sr-Latn-ME" sz="1950" b="1" dirty="0">
                <a:effectLst/>
                <a:latin typeface="Lucida Bright" panose="02040602050505020304" pitchFamily="18" charset="0"/>
              </a:rPr>
              <a:t> - donošenje propisa sekundarnog prava EU (direktive i uredbe) kojim se harmonizuju nacionalni propisi, čija neusaglašenost predstavlja objektivnu prepreku nesmetanom uživanju četiri slobode i razvoju unutrašnjeg tržišta uopšte.</a:t>
            </a:r>
          </a:p>
          <a:p>
            <a:pPr algn="just">
              <a:lnSpc>
                <a:spcPct val="100000"/>
              </a:lnSpc>
            </a:pPr>
            <a:r>
              <a:rPr lang="sr-Latn-ME" sz="1950" b="1" dirty="0">
                <a:effectLst/>
                <a:latin typeface="Lucida Bright" panose="02040602050505020304" pitchFamily="18" charset="0"/>
              </a:rPr>
              <a:t>Pozitivna integracija, kao metod harmonizacije prava EU, predstavlja neposrednu nadogradnju metoda negativne harmonizacije i dio je jedinstvenih napora na izgradnji unutrašnjeg tržišta EU. </a:t>
            </a: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136560" y="0"/>
            <a:ext cx="1053854" cy="84989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2492552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196752"/>
            <a:ext cx="11062964" cy="72008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solidFill>
                  <a:srgbClr val="FFC000"/>
                </a:solidFill>
                <a:latin typeface="Lucida Fax" panose="02060602050505020204" pitchFamily="18" charset="0"/>
              </a:rPr>
              <a:t>- PODRUČJE PRIMJENE -</a:t>
            </a:r>
            <a:r>
              <a:rPr lang="sr-Latn-ME" dirty="0">
                <a:solidFill>
                  <a:srgbClr val="FFC000"/>
                </a:solidFill>
                <a:latin typeface="Lucida Fax" panose="02060602050505020204" pitchFamily="18" charset="0"/>
              </a:rPr>
              <a:t/>
            </a:r>
            <a:br>
              <a:rPr lang="sr-Latn-ME" dirty="0">
                <a:solidFill>
                  <a:srgbClr val="FFC000"/>
                </a:solidFill>
                <a:latin typeface="Lucida Fax" panose="02060602050505020204" pitchFamily="18" charset="0"/>
              </a:rPr>
            </a:br>
            <a:endParaRPr lang="en-US"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1900" b="1" dirty="0">
                <a:solidFill>
                  <a:srgbClr val="FFC000"/>
                </a:solidFill>
                <a:effectLst/>
                <a:latin typeface="Lucida Bright" panose="02040602050505020304" pitchFamily="18" charset="0"/>
              </a:rPr>
              <a:t>Prethodno pitanje: </a:t>
            </a:r>
            <a:r>
              <a:rPr lang="sr-Latn-ME" sz="1900" b="1" dirty="0">
                <a:solidFill>
                  <a:srgbClr val="FF5050"/>
                </a:solidFill>
                <a:effectLst/>
                <a:latin typeface="Lucida Bright" panose="02040602050505020304" pitchFamily="18" charset="0"/>
              </a:rPr>
              <a:t>KONKURENCIJA ODREDABA UFEU O OSNOVNIM SLOBODAMA I SEKUNDARNIH PROPISA </a:t>
            </a:r>
            <a:r>
              <a:rPr lang="sr-Latn-ME" sz="1900" b="1" dirty="0">
                <a:effectLst/>
                <a:latin typeface="Lucida Bright" panose="02040602050505020304" pitchFamily="18" charset="0"/>
              </a:rPr>
              <a:t>(u pogledu primjene na činjenično stanje, tj. spornu mjeru)</a:t>
            </a:r>
            <a:br>
              <a:rPr lang="sr-Latn-ME" sz="1900" b="1" dirty="0">
                <a:effectLst/>
                <a:latin typeface="Lucida Bright" panose="02040602050505020304" pitchFamily="18" charset="0"/>
              </a:rPr>
            </a:br>
            <a:r>
              <a:rPr lang="sr-Latn-ME" sz="1900" b="1" u="sng" dirty="0">
                <a:effectLst/>
                <a:latin typeface="Lucida Bright" panose="02040602050505020304" pitchFamily="18" charset="0"/>
              </a:rPr>
              <a:t>DVIJE SITUACIJE:</a:t>
            </a:r>
            <a:endParaRPr lang="sr-Latn-ME" sz="1900" b="1" u="sng" dirty="0">
              <a:solidFill>
                <a:srgbClr val="FFC000"/>
              </a:solidFill>
              <a:effectLst/>
              <a:latin typeface="Lucida Bright" panose="02040602050505020304" pitchFamily="18" charset="0"/>
            </a:endParaRPr>
          </a:p>
          <a:p>
            <a:pPr marL="0" indent="0" algn="just">
              <a:lnSpc>
                <a:spcPct val="100000"/>
              </a:lnSpc>
              <a:buNone/>
            </a:pPr>
            <a:r>
              <a:rPr lang="sr-Latn-ME" sz="1800" b="1" dirty="0">
                <a:effectLst/>
                <a:latin typeface="Lucida Bright" panose="02040602050505020304" pitchFamily="18" charset="0"/>
              </a:rPr>
              <a:t>1. Slučaj (istovremenog) postojanja sekundarnih propisa koji uređuju državnu mjeru kao predmet ispitivanja (potencijalna restriktivna mjera)</a:t>
            </a:r>
          </a:p>
          <a:p>
            <a:pPr marL="914400" lvl="1" indent="-457200" algn="just">
              <a:lnSpc>
                <a:spcPct val="100000"/>
              </a:lnSpc>
              <a:buFont typeface="+mj-lt"/>
              <a:buAutoNum type="alphaUcPeriod"/>
            </a:pPr>
            <a:r>
              <a:rPr lang="sr-Latn-ME" sz="1700" b="1" dirty="0">
                <a:effectLst/>
                <a:latin typeface="Lucida Bright" panose="02040602050505020304" pitchFamily="18" charset="0"/>
              </a:rPr>
              <a:t>Poništaj ili proglašavanje ništavim sekundarnog propisa, ako je suprotan odredbama UFEU</a:t>
            </a:r>
          </a:p>
          <a:p>
            <a:pPr marL="914400" lvl="1" indent="-457200" algn="just">
              <a:lnSpc>
                <a:spcPct val="100000"/>
              </a:lnSpc>
              <a:buFont typeface="+mj-lt"/>
              <a:buAutoNum type="alphaUcPeriod"/>
            </a:pPr>
            <a:r>
              <a:rPr lang="sr-Latn-ME" sz="1700" b="1" dirty="0">
                <a:effectLst/>
                <a:latin typeface="Lucida Bright" panose="02040602050505020304" pitchFamily="18" charset="0"/>
              </a:rPr>
              <a:t>Ako je sekundarno pravo usklađeno sa odredbama UFEU, a riječ je o uredbama ili </a:t>
            </a:r>
            <a:r>
              <a:rPr lang="sr-Latn-ME" sz="1700" b="1" u="sng" dirty="0">
                <a:effectLst/>
                <a:latin typeface="Lucida Bright" panose="02040602050505020304" pitchFamily="18" charset="0"/>
              </a:rPr>
              <a:t>direktivama pune  harmonizacije</a:t>
            </a:r>
            <a:r>
              <a:rPr lang="sr-Latn-ME" sz="1700" b="1" dirty="0">
                <a:effectLst/>
                <a:latin typeface="Lucida Bright" panose="02040602050505020304" pitchFamily="18" charset="0"/>
              </a:rPr>
              <a:t>, nema dodatne provjere nacionalnih propisa sa stanovišta odredaba UFEU </a:t>
            </a:r>
          </a:p>
          <a:p>
            <a:pPr marL="914400" lvl="1" indent="-457200" algn="just">
              <a:lnSpc>
                <a:spcPct val="100000"/>
              </a:lnSpc>
              <a:buFont typeface="+mj-lt"/>
              <a:buAutoNum type="alphaUcPeriod"/>
            </a:pPr>
            <a:r>
              <a:rPr lang="sr-Latn-ME" sz="1700" b="1" dirty="0">
                <a:effectLst/>
                <a:latin typeface="Lucida Bright" panose="02040602050505020304" pitchFamily="18" charset="0"/>
              </a:rPr>
              <a:t>Ako je sekundarno pravo usklađeno sa odredbama UFEU, a riječ je o </a:t>
            </a:r>
            <a:r>
              <a:rPr lang="sr-Latn-ME" sz="1700" b="1" u="sng" dirty="0">
                <a:effectLst/>
                <a:latin typeface="Lucida Bright" panose="02040602050505020304" pitchFamily="18" charset="0"/>
              </a:rPr>
              <a:t>direktivama minimalne harmonizacije</a:t>
            </a:r>
            <a:r>
              <a:rPr lang="sr-Latn-ME" sz="1700" b="1" dirty="0">
                <a:effectLst/>
                <a:latin typeface="Lucida Bright" panose="02040602050505020304" pitchFamily="18" charset="0"/>
              </a:rPr>
              <a:t> ili drugim sekundarnim propisima koji ne postižu punu, tj. detaljnu harmonizaciju, moguća su odstupanja, tj. viši standardi prava na nacionalnom nivou od predviđenih sekundarnim pravom. </a:t>
            </a:r>
            <a:r>
              <a:rPr lang="sr-Latn-ME" sz="1700" b="1" u="sng" dirty="0">
                <a:effectLst/>
                <a:latin typeface="Lucida Bright" panose="02040602050505020304" pitchFamily="18" charset="0"/>
              </a:rPr>
              <a:t>Sporna mjera  se tada ispituje i u skladu sa odrebama UFEU o osnovnim slobodama.</a:t>
            </a:r>
          </a:p>
          <a:p>
            <a:pPr marL="457200" indent="-457200" algn="just">
              <a:lnSpc>
                <a:spcPct val="100000"/>
              </a:lnSpc>
              <a:buFont typeface="+mj-lt"/>
              <a:buAutoNum type="arabicPeriod" startAt="2"/>
            </a:pPr>
            <a:r>
              <a:rPr lang="sr-Latn-ME" sz="1900" b="1" dirty="0">
                <a:effectLst/>
                <a:latin typeface="Lucida Bright" panose="02040602050505020304" pitchFamily="18" charset="0"/>
              </a:rPr>
              <a:t>Slučaj nepostojanja sekundarnih propisa koji se odnose na spornu državnu mjeru. Ista se ispituje u skladu sa odredbama UFEU o osnovnim slobodama Unutrašnjeg tržišta i drugim opštim načelima prava EU. </a:t>
            </a:r>
          </a:p>
          <a:p>
            <a:pPr marL="0" indent="0" algn="just">
              <a:lnSpc>
                <a:spcPct val="100000"/>
              </a:lnSpc>
              <a:buNone/>
            </a:pPr>
            <a:endParaRPr lang="sr-Latn-ME" sz="2300" b="1" dirty="0">
              <a:solidFill>
                <a:srgbClr val="FFFF99"/>
              </a:solidFill>
              <a:effectLst/>
              <a:latin typeface="Lucida Bright" panose="02040602050505020304" pitchFamily="18" charset="0"/>
            </a:endParaRPr>
          </a:p>
          <a:p>
            <a:pPr marL="0" indent="0" algn="just">
              <a:lnSpc>
                <a:spcPct val="100000"/>
              </a:lnSpc>
              <a:buNone/>
            </a:pPr>
            <a:endParaRPr lang="sr-Latn-ME" sz="2300" b="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92544" y="-64009"/>
            <a:ext cx="1197870" cy="900721"/>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39170534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solidFill>
                  <a:srgbClr val="FFC000"/>
                </a:solidFill>
                <a:latin typeface="Lucida Fax" panose="02060602050505020204" pitchFamily="18" charset="0"/>
              </a:rPr>
              <a:t>- PODRUČJE PRIMJENE -</a:t>
            </a:r>
            <a:r>
              <a:rPr lang="sr-Latn-ME" dirty="0">
                <a:solidFill>
                  <a:srgbClr val="FFC000"/>
                </a:solidFill>
                <a:latin typeface="Lucida Fax" panose="02060602050505020204" pitchFamily="18" charset="0"/>
              </a:rPr>
              <a:t/>
            </a:r>
            <a:br>
              <a:rPr lang="sr-Latn-ME" dirty="0">
                <a:solidFill>
                  <a:srgbClr val="FFC000"/>
                </a:solidFill>
                <a:latin typeface="Lucida Fax" panose="02060602050505020204" pitchFamily="18" charset="0"/>
              </a:rPr>
            </a:br>
            <a:endParaRPr lang="en-US"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263352" y="1916832"/>
            <a:ext cx="11827314" cy="4941168"/>
          </a:xfrm>
        </p:spPr>
        <p:txBody>
          <a:bodyPr>
            <a:noAutofit/>
          </a:bodyPr>
          <a:lstStyle/>
          <a:p>
            <a:pPr marL="0" indent="0" algn="just">
              <a:lnSpc>
                <a:spcPct val="100000"/>
              </a:lnSpc>
              <a:buNone/>
            </a:pPr>
            <a:r>
              <a:rPr lang="sr-Latn-ME" sz="2100" b="1" u="sng" dirty="0">
                <a:solidFill>
                  <a:srgbClr val="FFCC66"/>
                </a:solidFill>
                <a:effectLst/>
                <a:latin typeface="Lucida Bright" panose="02040602050505020304" pitchFamily="18" charset="0"/>
              </a:rPr>
              <a:t>PODRUČJE PRIMJENE </a:t>
            </a:r>
            <a:r>
              <a:rPr lang="sr-Latn-ME" sz="2100" b="1" i="1" u="sng" dirty="0">
                <a:solidFill>
                  <a:srgbClr val="FFCC66"/>
                </a:solidFill>
                <a:effectLst/>
                <a:latin typeface="Lucida Bright" panose="02040602050505020304" pitchFamily="18" charset="0"/>
              </a:rPr>
              <a:t>RATIONE MATERIAE </a:t>
            </a:r>
            <a:r>
              <a:rPr lang="sr-Latn-ME" b="1" u="sng" dirty="0">
                <a:effectLst/>
                <a:latin typeface="Lucida Bright" panose="02040602050505020304" pitchFamily="18" charset="0"/>
              </a:rPr>
              <a:t>(nadležnost u pogledu predmeta)</a:t>
            </a:r>
            <a:endParaRPr lang="sr-Latn-ME" b="1" i="1" u="sng" dirty="0">
              <a:effectLst/>
              <a:latin typeface="Lucida Bright" panose="02040602050505020304" pitchFamily="18" charset="0"/>
            </a:endParaRPr>
          </a:p>
          <a:p>
            <a:pPr marL="342900" indent="-342900" algn="just">
              <a:lnSpc>
                <a:spcPct val="100000"/>
              </a:lnSpc>
              <a:buAutoNum type="arabicPeriod"/>
            </a:pPr>
            <a:r>
              <a:rPr lang="sr-Latn-ME" sz="2100" b="1" dirty="0">
                <a:solidFill>
                  <a:srgbClr val="FF5050"/>
                </a:solidFill>
                <a:effectLst/>
                <a:latin typeface="Lucida Bright" panose="02040602050505020304" pitchFamily="18" charset="0"/>
              </a:rPr>
              <a:t>Roba;  </a:t>
            </a:r>
          </a:p>
          <a:p>
            <a:pPr marL="342900" indent="-342900" algn="just">
              <a:lnSpc>
                <a:spcPct val="100000"/>
              </a:lnSpc>
              <a:buAutoNum type="arabicPeriod"/>
            </a:pPr>
            <a:r>
              <a:rPr lang="sr-Latn-ME" sz="2100" b="1" dirty="0">
                <a:solidFill>
                  <a:srgbClr val="FF5050"/>
                </a:solidFill>
                <a:effectLst/>
                <a:latin typeface="Lucida Bright" panose="02040602050505020304" pitchFamily="18" charset="0"/>
              </a:rPr>
              <a:t>Nesamostalno zaposleni (radnici); </a:t>
            </a:r>
          </a:p>
          <a:p>
            <a:pPr marL="342900" indent="-342900" algn="just">
              <a:lnSpc>
                <a:spcPct val="100000"/>
              </a:lnSpc>
              <a:buAutoNum type="arabicPeriod"/>
            </a:pPr>
            <a:r>
              <a:rPr lang="sr-Latn-ME" sz="2100" b="1" dirty="0">
                <a:solidFill>
                  <a:srgbClr val="FF5050"/>
                </a:solidFill>
                <a:effectLst/>
                <a:latin typeface="Lucida Bright" panose="02040602050505020304" pitchFamily="18" charset="0"/>
              </a:rPr>
              <a:t>Samostalno zaposleni (fizička i pravna lica); </a:t>
            </a:r>
          </a:p>
          <a:p>
            <a:pPr marL="342900" indent="-342900" algn="just">
              <a:lnSpc>
                <a:spcPct val="100000"/>
              </a:lnSpc>
              <a:buAutoNum type="arabicPeriod"/>
            </a:pPr>
            <a:r>
              <a:rPr lang="sr-Latn-ME" sz="2100" b="1" dirty="0">
                <a:solidFill>
                  <a:srgbClr val="FF5050"/>
                </a:solidFill>
                <a:effectLst/>
                <a:latin typeface="Lucida Bright" panose="02040602050505020304" pitchFamily="18" charset="0"/>
              </a:rPr>
              <a:t>Usluge; </a:t>
            </a:r>
          </a:p>
          <a:p>
            <a:pPr marL="342900" indent="-342900" algn="just">
              <a:lnSpc>
                <a:spcPct val="100000"/>
              </a:lnSpc>
              <a:buAutoNum type="arabicPeriod"/>
            </a:pPr>
            <a:r>
              <a:rPr lang="sr-Latn-ME" sz="2100" b="1" dirty="0">
                <a:solidFill>
                  <a:srgbClr val="FF5050"/>
                </a:solidFill>
                <a:effectLst/>
                <a:latin typeface="Lucida Bright" panose="02040602050505020304" pitchFamily="18" charset="0"/>
              </a:rPr>
              <a:t>Promet kapitala i platni promet</a:t>
            </a:r>
            <a:r>
              <a:rPr lang="sr-Latn-ME" b="1" dirty="0">
                <a:solidFill>
                  <a:srgbClr val="FF5050"/>
                </a:solidFill>
                <a:effectLst/>
                <a:latin typeface="Lucida Bright" panose="02040602050505020304" pitchFamily="18" charset="0"/>
              </a:rPr>
              <a:t>.</a:t>
            </a:r>
          </a:p>
          <a:p>
            <a:pPr algn="just">
              <a:lnSpc>
                <a:spcPct val="100000"/>
              </a:lnSpc>
            </a:pPr>
            <a:r>
              <a:rPr lang="sr-Latn-ME" b="1" dirty="0">
                <a:effectLst/>
                <a:latin typeface="Lucida Bright" panose="02040602050505020304" pitchFamily="18" charset="0"/>
              </a:rPr>
              <a:t>Svaki od ovih pojmova imaju autonomno značenje u pravu EU i ne mogu primarno biti tumačeni u skladu sa nacionalnim pravom, jer bi to dovelo do neujednačene primjene unijskog prava od strane nacionalnih sudova. </a:t>
            </a:r>
          </a:p>
          <a:p>
            <a:pPr algn="just">
              <a:lnSpc>
                <a:spcPct val="100000"/>
              </a:lnSpc>
            </a:pPr>
            <a:r>
              <a:rPr lang="sr-Latn-ME" b="1" dirty="0">
                <a:effectLst/>
                <a:latin typeface="Lucida Bright" panose="02040602050505020304" pitchFamily="18" charset="0"/>
              </a:rPr>
              <a:t>Dakle, uvođenjem autonomnog značenja navedenih pojmova, izgrađuje se pravni poredak EU kao specifična i </a:t>
            </a:r>
            <a:r>
              <a:rPr lang="sr-Latn-ME" b="1" i="1" dirty="0">
                <a:effectLst/>
                <a:latin typeface="Lucida Bright" panose="02040602050505020304" pitchFamily="18" charset="0"/>
              </a:rPr>
              <a:t>sui generis </a:t>
            </a:r>
            <a:r>
              <a:rPr lang="sr-Latn-ME" b="1" dirty="0">
                <a:effectLst/>
                <a:latin typeface="Lucida Bright" panose="02040602050505020304" pitchFamily="18" charset="0"/>
              </a:rPr>
              <a:t>pravni sistem koji obezbjeđuje funkcionalnost evropskih ekonomskih (i drugih) integracija. </a:t>
            </a:r>
            <a:endParaRPr lang="sr-Latn-ME" b="1" i="1" dirty="0">
              <a:effectLst/>
              <a:latin typeface="Lucida Bright" panose="02040602050505020304" pitchFamily="18" charset="0"/>
            </a:endParaRP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136560" y="0"/>
            <a:ext cx="1053854" cy="84989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23782235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3352" y="1066938"/>
            <a:ext cx="11062964" cy="993910"/>
          </a:xfrm>
        </p:spPr>
        <p:txBody>
          <a:bodyPr>
            <a:noAutofit/>
          </a:bodyPr>
          <a:lstStyle/>
          <a:p>
            <a:r>
              <a:rPr lang="sr-Latn-ME" dirty="0">
                <a:latin typeface="Lucida Fax" panose="02060602050505020204" pitchFamily="18" charset="0"/>
              </a:rPr>
              <a:t>Osnovne slobode unutrašnjeG tržišta</a:t>
            </a:r>
            <a:br>
              <a:rPr lang="sr-Latn-ME" dirty="0">
                <a:latin typeface="Lucida Fax" panose="02060602050505020204" pitchFamily="18" charset="0"/>
              </a:rPr>
            </a:br>
            <a:r>
              <a:rPr lang="sr-Latn-ME" sz="2600" dirty="0">
                <a:latin typeface="Lucida Fax" panose="02060602050505020204" pitchFamily="18" charset="0"/>
              </a:rPr>
              <a:t>- PODRUČJE PRIMJENE -</a:t>
            </a:r>
            <a:r>
              <a:rPr lang="sr-Latn-ME" dirty="0">
                <a:latin typeface="Lucida Fax" panose="02060602050505020204" pitchFamily="18" charset="0"/>
              </a:rPr>
              <a:t/>
            </a:r>
            <a:br>
              <a:rPr lang="sr-Latn-ME" dirty="0">
                <a:latin typeface="Lucida Fax" panose="02060602050505020204" pitchFamily="18" charset="0"/>
              </a:rPr>
            </a:br>
            <a:endParaRPr lang="en-US" dirty="0">
              <a:latin typeface="Lucida Fax" panose="02060602050505020204" pitchFamily="18" charset="0"/>
            </a:endParaRPr>
          </a:p>
        </p:txBody>
      </p:sp>
      <p:sp>
        <p:nvSpPr>
          <p:cNvPr id="3" name="Content Placeholder 2"/>
          <p:cNvSpPr>
            <a:spLocks noGrp="1"/>
          </p:cNvSpPr>
          <p:nvPr>
            <p:ph idx="1"/>
          </p:nvPr>
        </p:nvSpPr>
        <p:spPr>
          <a:xfrm>
            <a:off x="101334" y="1916832"/>
            <a:ext cx="11989332" cy="4941168"/>
          </a:xfrm>
        </p:spPr>
        <p:txBody>
          <a:bodyPr>
            <a:noAutofit/>
          </a:bodyPr>
          <a:lstStyle/>
          <a:p>
            <a:pPr marL="0" indent="0" algn="just">
              <a:lnSpc>
                <a:spcPct val="100000"/>
              </a:lnSpc>
              <a:buNone/>
            </a:pPr>
            <a:r>
              <a:rPr lang="sr-Latn-ME" sz="2100" b="1" u="sng" dirty="0">
                <a:solidFill>
                  <a:srgbClr val="FFCC66"/>
                </a:solidFill>
                <a:effectLst/>
                <a:latin typeface="Lucida Bright" panose="02040602050505020304" pitchFamily="18" charset="0"/>
              </a:rPr>
              <a:t>PODRUČJE PRIMJENE </a:t>
            </a:r>
            <a:r>
              <a:rPr lang="sr-Latn-ME" sz="2100" b="1" i="1" u="sng" dirty="0">
                <a:solidFill>
                  <a:srgbClr val="FFCC66"/>
                </a:solidFill>
                <a:effectLst/>
                <a:latin typeface="Lucida Bright" panose="02040602050505020304" pitchFamily="18" charset="0"/>
              </a:rPr>
              <a:t>RATIONE PERSONAE </a:t>
            </a:r>
            <a:r>
              <a:rPr lang="sr-Latn-ME" b="1" u="sng" dirty="0">
                <a:effectLst/>
                <a:latin typeface="Lucida Bright" panose="02040602050505020304" pitchFamily="18" charset="0"/>
              </a:rPr>
              <a:t>(</a:t>
            </a:r>
            <a:r>
              <a:rPr lang="sr-Latn-ME" b="1" u="sng" dirty="0">
                <a:solidFill>
                  <a:srgbClr val="FFFF99"/>
                </a:solidFill>
                <a:effectLst/>
                <a:latin typeface="Lucida Bright" panose="02040602050505020304" pitchFamily="18" charset="0"/>
              </a:rPr>
              <a:t>ko uživa slobodu kretanja?</a:t>
            </a:r>
            <a:r>
              <a:rPr lang="sr-Latn-ME" b="1" u="sng" dirty="0">
                <a:effectLst/>
                <a:latin typeface="Lucida Bright" panose="02040602050505020304" pitchFamily="18" charset="0"/>
              </a:rPr>
              <a:t>)</a:t>
            </a:r>
            <a:endParaRPr lang="sr-Latn-ME" b="1" i="1" u="sng" dirty="0">
              <a:effectLst/>
              <a:latin typeface="Lucida Bright" panose="02040602050505020304" pitchFamily="18" charset="0"/>
            </a:endParaRPr>
          </a:p>
          <a:p>
            <a:pPr algn="just">
              <a:lnSpc>
                <a:spcPct val="100000"/>
              </a:lnSpc>
            </a:pPr>
            <a:r>
              <a:rPr lang="sr-Latn-ME" sz="1900" b="1" dirty="0">
                <a:effectLst/>
                <a:latin typeface="Lucida Bright" panose="02040602050505020304" pitchFamily="18" charset="0"/>
              </a:rPr>
              <a:t>Primarni „uživaoci“, titulari konkretnih ovlašćenja koja proizilaze iz četiri slobode unutrašnjeg tržišta su </a:t>
            </a:r>
            <a:r>
              <a:rPr lang="sr-Latn-ME" sz="1900" b="1" u="sng" dirty="0">
                <a:effectLst/>
                <a:latin typeface="Lucida Bright" panose="02040602050505020304" pitchFamily="18" charset="0"/>
              </a:rPr>
              <a:t>(samo) </a:t>
            </a:r>
            <a:r>
              <a:rPr lang="sr-Latn-ME" sz="1900" b="1" u="sng" dirty="0">
                <a:solidFill>
                  <a:srgbClr val="FF5050"/>
                </a:solidFill>
                <a:effectLst/>
                <a:latin typeface="Lucida Bright" panose="02040602050505020304" pitchFamily="18" charset="0"/>
              </a:rPr>
              <a:t>građani Evropske unije</a:t>
            </a:r>
            <a:r>
              <a:rPr lang="sr-Latn-ME" sz="1900" b="1" dirty="0">
                <a:solidFill>
                  <a:srgbClr val="FF5050"/>
                </a:solidFill>
                <a:effectLst/>
                <a:latin typeface="Lucida Bright" panose="02040602050505020304" pitchFamily="18" charset="0"/>
              </a:rPr>
              <a:t>.</a:t>
            </a:r>
          </a:p>
          <a:p>
            <a:pPr algn="just">
              <a:lnSpc>
                <a:spcPct val="100000"/>
              </a:lnSpc>
            </a:pPr>
            <a:r>
              <a:rPr lang="sr-Latn-ME" sz="1900" b="1" dirty="0">
                <a:solidFill>
                  <a:srgbClr val="FF5050"/>
                </a:solidFill>
                <a:effectLst/>
                <a:latin typeface="Lucida Bright" panose="02040602050505020304" pitchFamily="18" charset="0"/>
              </a:rPr>
              <a:t>Ipak, ograničenje (na građane EU) se odnosi samo na 1) slobodu kretanja radnika, 2) slobodu pružanja usluga i 3) pravo poslovnog nastanjivanja</a:t>
            </a:r>
            <a:r>
              <a:rPr lang="sr-Latn-ME" sz="1900" b="1" dirty="0">
                <a:effectLst/>
                <a:latin typeface="Lucida Bright" panose="02040602050505020304" pitchFamily="18" charset="0"/>
              </a:rPr>
              <a:t>. No i kod ovih sloboda taj krug je proširen osnovom razrade prava na slobodno kretanje i slobodan boravak u Direktivi 2004/38/EZ o pravima građana tako da su uključeni: 1) supružnici, 2) registrovani partneri, 3) potomci do 21 godinu starosti, 4) preci i srodnici koji zavise od građanina Unije, dok se od članica traži da olakšaju prijem ostalih članova porodice i srodnika iz trećih zemalja.</a:t>
            </a:r>
          </a:p>
          <a:p>
            <a:pPr algn="just">
              <a:lnSpc>
                <a:spcPct val="100000"/>
              </a:lnSpc>
            </a:pPr>
            <a:r>
              <a:rPr lang="sr-Latn-ME" sz="1900" b="1" dirty="0">
                <a:effectLst/>
                <a:latin typeface="Lucida Bright" panose="02040602050505020304" pitchFamily="18" charset="0"/>
              </a:rPr>
              <a:t>Takođe, </a:t>
            </a:r>
            <a:r>
              <a:rPr lang="sr-Latn-ME" sz="1900" b="1" dirty="0">
                <a:solidFill>
                  <a:srgbClr val="FF5050"/>
                </a:solidFill>
                <a:effectLst/>
                <a:latin typeface="Lucida Bright" panose="02040602050505020304" pitchFamily="18" charset="0"/>
              </a:rPr>
              <a:t>kod pravnih lica državljanstvo fizičkih lica vlasnika i članova organa upravljanja nije od značaja za uživanje</a:t>
            </a:r>
            <a:r>
              <a:rPr lang="sr-Latn-ME" sz="1900" b="1" dirty="0">
                <a:effectLst/>
                <a:latin typeface="Lucida Bright" panose="02040602050505020304" pitchFamily="18" charset="0"/>
              </a:rPr>
              <a:t>, jer je dovoljno da je društvo osnovano u skladu sa pravom države članice, te da mu je, shodno tome, statutarno (registrovano) sjedište, sjedište glavne uprave ili mjesto gdje trajno obavlja djelatnost na teritoriji države članice. </a:t>
            </a:r>
          </a:p>
          <a:p>
            <a:pPr algn="just">
              <a:lnSpc>
                <a:spcPct val="100000"/>
              </a:lnSpc>
            </a:pPr>
            <a:r>
              <a:rPr lang="sr-Latn-ME" sz="1900" b="1" dirty="0">
                <a:solidFill>
                  <a:srgbClr val="FF5050"/>
                </a:solidFill>
                <a:effectLst/>
                <a:latin typeface="Lucida Bright" panose="02040602050505020304" pitchFamily="18" charset="0"/>
              </a:rPr>
              <a:t>Slobode kretanja robe i kapitala su neutralne u pogledu državljanstva lica</a:t>
            </a:r>
            <a:r>
              <a:rPr lang="sr-Latn-ME" sz="1900" b="1" dirty="0">
                <a:effectLst/>
                <a:latin typeface="Lucida Bright" panose="02040602050505020304" pitchFamily="18" charset="0"/>
              </a:rPr>
              <a:t> koja ih prometuju, dok sloboda kretanja kapitala i izričito obuhvata promet između država članica i trećih država.  </a:t>
            </a:r>
          </a:p>
          <a:p>
            <a:pPr algn="just">
              <a:lnSpc>
                <a:spcPct val="100000"/>
              </a:lnSpc>
            </a:pPr>
            <a:endParaRPr lang="sr-Latn-ME" sz="2300" b="1" dirty="0">
              <a:solidFill>
                <a:srgbClr val="FFFF99"/>
              </a:solidFill>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algn="just">
              <a:lnSpc>
                <a:spcPct val="100000"/>
              </a:lnSpc>
            </a:pPr>
            <a:endParaRPr lang="sr-Latn-ME" sz="2300" b="1" dirty="0">
              <a:effectLst/>
              <a:latin typeface="Lucida Bright" panose="02040602050505020304" pitchFamily="18" charset="0"/>
            </a:endParaRPr>
          </a:p>
          <a:p>
            <a:pPr marL="0" indent="0" algn="just">
              <a:lnSpc>
                <a:spcPct val="100000"/>
              </a:lnSpc>
              <a:buNone/>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136560" y="0"/>
            <a:ext cx="1053854" cy="849894"/>
          </a:xfrm>
          <a:prstGeom prst="rect">
            <a:avLst/>
          </a:prstGeom>
          <a:noFill/>
          <a:ln w="9525">
            <a:noFill/>
            <a:miter lim="800000"/>
            <a:headEnd/>
            <a:tailEnd/>
          </a:ln>
        </p:spPr>
      </p:pic>
      <p:pic>
        <p:nvPicPr>
          <p:cNvPr id="6" name="Picture 5">
            <a:extLst>
              <a:ext uri="{FF2B5EF4-FFF2-40B4-BE49-F238E27FC236}">
                <a16:creationId xmlns:a16="http://schemas.microsoft.com/office/drawing/2014/main" id="{B54EF010-21FD-449A-8E0D-9BD7C815EED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88640"/>
            <a:ext cx="1584176" cy="639763"/>
          </a:xfrm>
          <a:prstGeom prst="rect">
            <a:avLst/>
          </a:prstGeom>
        </p:spPr>
      </p:pic>
    </p:spTree>
    <p:extLst>
      <p:ext uri="{BB962C8B-B14F-4D97-AF65-F5344CB8AC3E}">
        <p14:creationId xmlns:p14="http://schemas.microsoft.com/office/powerpoint/2010/main" val="23802680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23771</TotalTime>
  <Words>3278</Words>
  <Application>Microsoft Office PowerPoint</Application>
  <PresentationFormat>Widescreen</PresentationFormat>
  <Paragraphs>218</Paragraphs>
  <Slides>19</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19</vt:i4>
      </vt:variant>
    </vt:vector>
  </HeadingPairs>
  <TitlesOfParts>
    <vt:vector size="30" baseType="lpstr">
      <vt:lpstr>Arial</vt:lpstr>
      <vt:lpstr>Bookman Old Style</vt:lpstr>
      <vt:lpstr>Calibri</vt:lpstr>
      <vt:lpstr>Corbel</vt:lpstr>
      <vt:lpstr>Georgia</vt:lpstr>
      <vt:lpstr>Lucida Bright</vt:lpstr>
      <vt:lpstr>Lucida Fax</vt:lpstr>
      <vt:lpstr>Rockwell</vt:lpstr>
      <vt:lpstr>Wingdings</vt:lpstr>
      <vt:lpstr>Custom Design</vt:lpstr>
      <vt:lpstr>Damask</vt:lpstr>
      <vt:lpstr>                 Master studije Pravnog fakulteta UCG  Pravo unutrašnjeg tržišta EVROPSE UNIJE    Osnovne slobodE unutrašnjeg tržišta - opšta pitanja i zajedničke karakteristike -  (Osnov prezentacije: udžbenička literatura iz informacione liste)   </vt:lpstr>
      <vt:lpstr>Osnovne slobode unutrašnjeG tržišta - pojam i ADRESATI - </vt:lpstr>
      <vt:lpstr>Osnovne slobode unutrašnjeG tržišta - pojam i ADRESATI - </vt:lpstr>
      <vt:lpstr>Osnovne slobode unutrašnjeG tržišta - Podjela - </vt:lpstr>
      <vt:lpstr>Osnovne slobode unutrašnjeG tržišta - Metodi harmonizacije regulatornog okvira - </vt:lpstr>
      <vt:lpstr>Osnovne slobode unutrašnjeG tržišta - Metodi harmonizacije regulatornog okvira - </vt:lpstr>
      <vt:lpstr>Osnovne slobode unutrašnjeG tržišta - PODRUČJE PRIMJENE - </vt:lpstr>
      <vt:lpstr>Osnovne slobode unutrašnjeG tržišta - PODRUČJE PRIMJENE - </vt:lpstr>
      <vt:lpstr>Osnovne slobode unutrašnjeG tržišta - PODRUČJE PRIMJENE - </vt:lpstr>
      <vt:lpstr>Osnovne slobode unutrašnjeG tržišta - PODRUČJE PRIMJENE - </vt:lpstr>
      <vt:lpstr>Osnovne slobode unutrašnjeG tržišta - PODRUČJE PRIMJENE - </vt:lpstr>
      <vt:lpstr>Osnovne slobode unutrašnjeG tržišta - PODRUČJE PRIMJENE - </vt:lpstr>
      <vt:lpstr>Osnovne slobode unutrašnjeG tržišta - MEĐUSOBNI ODNOS OSNOVNIH SLOBODA- </vt:lpstr>
      <vt:lpstr>Osnovne slobode unutrašnjeG tržišta - OBIM ZAŠTITE -  </vt:lpstr>
      <vt:lpstr>Osnovne slobode unutrašnjeG tržišta - OBIM ZAŠTITE -  </vt:lpstr>
      <vt:lpstr>Osnovne slobode unutrašnjeG tržišta - Dozvoljena ograničenja -  </vt:lpstr>
      <vt:lpstr>Osnovne slobode unutrašnjeG tržišta - Dozvoljena ograničenja -  </vt:lpstr>
      <vt:lpstr>Osnovne slobode unutrašnjeG tržišta - Dozvoljena ograničenja -  </vt:lpstr>
      <vt:lpstr>Osnovne slobode unutrašnjeG tržišta - Ograničenja ograničenja…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568</cp:revision>
  <dcterms:created xsi:type="dcterms:W3CDTF">2014-04-17T22:18:44Z</dcterms:created>
  <dcterms:modified xsi:type="dcterms:W3CDTF">2024-05-29T10:19:35Z</dcterms:modified>
</cp:coreProperties>
</file>